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Agrandir Narrow Bold" panose="020B0604020202020204" charset="0"/>
      <p:regular r:id="rId11"/>
    </p:embeddedFont>
    <p:embeddedFont>
      <p:font typeface="Garet" panose="020B0604020202020204" charset="0"/>
      <p:regular r:id="rId12"/>
    </p:embeddedFont>
    <p:embeddedFont>
      <p:font typeface="Garet Bold" panose="020B0604020202020204" charset="0"/>
      <p:regular r:id="rId13"/>
    </p:embeddedFont>
    <p:embeddedFont>
      <p:font typeface="Open Sans" panose="020B0606030504020204" pitchFamily="3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5B08B3-F989-44B5-9FC3-1F445384D8FE}" v="1" dt="2026-07-01T15:04:37.4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7" d="100"/>
          <a:sy n="37" d="100"/>
        </p:scale>
        <p:origin x="988" y="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ministración y Comunicaciones MCP" userId="6e1c2796-b399-4b97-baca-0d887e5a0dc8" providerId="ADAL" clId="{4B4658E8-BF8C-4094-9923-A8A426596295}"/>
    <pc:docChg chg="custSel modSld">
      <pc:chgData name="Administración y Comunicaciones MCP" userId="6e1c2796-b399-4b97-baca-0d887e5a0dc8" providerId="ADAL" clId="{4B4658E8-BF8C-4094-9923-A8A426596295}" dt="2026-07-01T20:22:18.629" v="25" actId="20577"/>
      <pc:docMkLst>
        <pc:docMk/>
      </pc:docMkLst>
      <pc:sldChg chg="addSp modSp mod">
        <pc:chgData name="Administración y Comunicaciones MCP" userId="6e1c2796-b399-4b97-baca-0d887e5a0dc8" providerId="ADAL" clId="{4B4658E8-BF8C-4094-9923-A8A426596295}" dt="2026-07-01T15:05:25.423" v="23" actId="1076"/>
        <pc:sldMkLst>
          <pc:docMk/>
          <pc:sldMk cId="0" sldId="256"/>
        </pc:sldMkLst>
        <pc:spChg chg="add mod">
          <ac:chgData name="Administración y Comunicaciones MCP" userId="6e1c2796-b399-4b97-baca-0d887e5a0dc8" providerId="ADAL" clId="{4B4658E8-BF8C-4094-9923-A8A426596295}" dt="2026-07-01T15:05:25.423" v="23" actId="1076"/>
          <ac:spMkLst>
            <pc:docMk/>
            <pc:sldMk cId="0" sldId="256"/>
            <ac:spMk id="17" creationId="{DB6E3A2A-F414-4D25-75C3-2F3A4BA3A25E}"/>
          </ac:spMkLst>
        </pc:spChg>
      </pc:sldChg>
      <pc:sldChg chg="modSp mod">
        <pc:chgData name="Administración y Comunicaciones MCP" userId="6e1c2796-b399-4b97-baca-0d887e5a0dc8" providerId="ADAL" clId="{4B4658E8-BF8C-4094-9923-A8A426596295}" dt="2026-07-01T20:22:18.629" v="25" actId="20577"/>
        <pc:sldMkLst>
          <pc:docMk/>
          <pc:sldMk cId="0" sldId="258"/>
        </pc:sldMkLst>
        <pc:spChg chg="mod">
          <ac:chgData name="Administración y Comunicaciones MCP" userId="6e1c2796-b399-4b97-baca-0d887e5a0dc8" providerId="ADAL" clId="{4B4658E8-BF8C-4094-9923-A8A426596295}" dt="2026-07-01T20:22:18.629" v="25" actId="20577"/>
          <ac:spMkLst>
            <pc:docMk/>
            <pc:sldMk cId="0" sldId="258"/>
            <ac:spMk id="10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sv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1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svg"/><Relationship Id="rId4" Type="http://schemas.openxmlformats.org/officeDocument/2006/relationships/image" Target="../media/image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3.pn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878" r="-4878"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3" name="Freeform 3"/>
          <p:cNvSpPr/>
          <p:nvPr/>
        </p:nvSpPr>
        <p:spPr>
          <a:xfrm>
            <a:off x="9857280" y="4332330"/>
            <a:ext cx="10980066" cy="4639078"/>
          </a:xfrm>
          <a:custGeom>
            <a:avLst/>
            <a:gdLst/>
            <a:ahLst/>
            <a:cxnLst/>
            <a:rect l="l" t="t" r="r" b="b"/>
            <a:pathLst>
              <a:path w="10980066" h="4639078">
                <a:moveTo>
                  <a:pt x="0" y="0"/>
                </a:moveTo>
                <a:lnTo>
                  <a:pt x="10980066" y="0"/>
                </a:lnTo>
                <a:lnTo>
                  <a:pt x="10980066" y="4639078"/>
                </a:lnTo>
                <a:lnTo>
                  <a:pt x="0" y="463907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SV"/>
          </a:p>
        </p:txBody>
      </p:sp>
      <p:sp>
        <p:nvSpPr>
          <p:cNvPr id="4" name="Freeform 4"/>
          <p:cNvSpPr/>
          <p:nvPr/>
        </p:nvSpPr>
        <p:spPr>
          <a:xfrm flipH="1">
            <a:off x="-2549346" y="4332330"/>
            <a:ext cx="10980066" cy="4639078"/>
          </a:xfrm>
          <a:custGeom>
            <a:avLst/>
            <a:gdLst/>
            <a:ahLst/>
            <a:cxnLst/>
            <a:rect l="l" t="t" r="r" b="b"/>
            <a:pathLst>
              <a:path w="10980066" h="4639078">
                <a:moveTo>
                  <a:pt x="10980066" y="0"/>
                </a:moveTo>
                <a:lnTo>
                  <a:pt x="0" y="0"/>
                </a:lnTo>
                <a:lnTo>
                  <a:pt x="0" y="4639078"/>
                </a:lnTo>
                <a:lnTo>
                  <a:pt x="10980066" y="4639078"/>
                </a:lnTo>
                <a:lnTo>
                  <a:pt x="10980066" y="0"/>
                </a:lnTo>
                <a:close/>
              </a:path>
            </a:pathLst>
          </a:custGeom>
          <a:blipFill>
            <a:blip>
              <a:alphaModFix amt="3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SV"/>
          </a:p>
        </p:txBody>
      </p:sp>
      <p:grpSp>
        <p:nvGrpSpPr>
          <p:cNvPr id="5" name="Group 5"/>
          <p:cNvGrpSpPr/>
          <p:nvPr/>
        </p:nvGrpSpPr>
        <p:grpSpPr>
          <a:xfrm>
            <a:off x="4480560" y="5143500"/>
            <a:ext cx="9326880" cy="3730752"/>
            <a:chOff x="0" y="0"/>
            <a:chExt cx="6350000" cy="254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2540000"/>
            </a:xfrm>
            <a:custGeom>
              <a:avLst/>
              <a:gdLst/>
              <a:ahLst/>
              <a:cxnLst/>
              <a:rect l="l" t="t" r="r" b="b"/>
              <a:pathLst>
                <a:path w="6350000" h="2540000">
                  <a:moveTo>
                    <a:pt x="0" y="1270000"/>
                  </a:moveTo>
                  <a:cubicBezTo>
                    <a:pt x="0" y="568960"/>
                    <a:pt x="568960" y="0"/>
                    <a:pt x="1270000" y="0"/>
                  </a:cubicBezTo>
                  <a:lnTo>
                    <a:pt x="5080000" y="0"/>
                  </a:lnTo>
                  <a:cubicBezTo>
                    <a:pt x="5781040" y="0"/>
                    <a:pt x="6350000" y="568960"/>
                    <a:pt x="6350000" y="1270000"/>
                  </a:cubicBezTo>
                  <a:cubicBezTo>
                    <a:pt x="6350000" y="1971040"/>
                    <a:pt x="5781040" y="2540000"/>
                    <a:pt x="5080000" y="2540000"/>
                  </a:cubicBezTo>
                  <a:lnTo>
                    <a:pt x="1270000" y="2540000"/>
                  </a:lnTo>
                  <a:cubicBezTo>
                    <a:pt x="568960" y="2540000"/>
                    <a:pt x="0" y="1971040"/>
                    <a:pt x="0" y="1270000"/>
                  </a:cubicBezTo>
                  <a:close/>
                </a:path>
              </a:pathLst>
            </a:custGeom>
            <a:blipFill>
              <a:blip r:embed="rId4"/>
              <a:stretch>
                <a:fillRect t="-35681" b="-35681"/>
              </a:stretch>
            </a:blipFill>
          </p:spPr>
          <p:txBody>
            <a:bodyPr/>
            <a:lstStyle/>
            <a:p>
              <a:endParaRPr lang="es-SV"/>
            </a:p>
          </p:txBody>
        </p:sp>
      </p:grpSp>
      <p:sp>
        <p:nvSpPr>
          <p:cNvPr id="7" name="Freeform 7"/>
          <p:cNvSpPr/>
          <p:nvPr/>
        </p:nvSpPr>
        <p:spPr>
          <a:xfrm>
            <a:off x="0" y="7966710"/>
            <a:ext cx="18288000" cy="2583180"/>
          </a:xfrm>
          <a:custGeom>
            <a:avLst/>
            <a:gdLst/>
            <a:ahLst/>
            <a:cxnLst/>
            <a:rect l="l" t="t" r="r" b="b"/>
            <a:pathLst>
              <a:path w="18288000" h="2583180">
                <a:moveTo>
                  <a:pt x="0" y="0"/>
                </a:moveTo>
                <a:lnTo>
                  <a:pt x="18288000" y="0"/>
                </a:lnTo>
                <a:lnTo>
                  <a:pt x="18288000" y="2583180"/>
                </a:lnTo>
                <a:lnTo>
                  <a:pt x="0" y="25831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8" name="Freeform 8"/>
          <p:cNvSpPr/>
          <p:nvPr/>
        </p:nvSpPr>
        <p:spPr>
          <a:xfrm>
            <a:off x="801107" y="762936"/>
            <a:ext cx="1267548" cy="1207627"/>
          </a:xfrm>
          <a:custGeom>
            <a:avLst/>
            <a:gdLst/>
            <a:ahLst/>
            <a:cxnLst/>
            <a:rect l="l" t="t" r="r" b="b"/>
            <a:pathLst>
              <a:path w="1267548" h="1207627">
                <a:moveTo>
                  <a:pt x="0" y="0"/>
                </a:moveTo>
                <a:lnTo>
                  <a:pt x="1267548" y="0"/>
                </a:lnTo>
                <a:lnTo>
                  <a:pt x="1267548" y="1207628"/>
                </a:lnTo>
                <a:lnTo>
                  <a:pt x="0" y="12076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9" name="Freeform 9"/>
          <p:cNvSpPr/>
          <p:nvPr/>
        </p:nvSpPr>
        <p:spPr>
          <a:xfrm>
            <a:off x="16220564" y="762936"/>
            <a:ext cx="1267548" cy="1207627"/>
          </a:xfrm>
          <a:custGeom>
            <a:avLst/>
            <a:gdLst/>
            <a:ahLst/>
            <a:cxnLst/>
            <a:rect l="l" t="t" r="r" b="b"/>
            <a:pathLst>
              <a:path w="1267548" h="1207627">
                <a:moveTo>
                  <a:pt x="0" y="0"/>
                </a:moveTo>
                <a:lnTo>
                  <a:pt x="1267548" y="0"/>
                </a:lnTo>
                <a:lnTo>
                  <a:pt x="1267548" y="1207628"/>
                </a:lnTo>
                <a:lnTo>
                  <a:pt x="0" y="12076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  <p:grpSp>
        <p:nvGrpSpPr>
          <p:cNvPr id="10" name="Group 10"/>
          <p:cNvGrpSpPr/>
          <p:nvPr/>
        </p:nvGrpSpPr>
        <p:grpSpPr>
          <a:xfrm>
            <a:off x="802798" y="4733544"/>
            <a:ext cx="3291276" cy="3291276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-29022" r="-29022"/>
              </a:stretch>
            </a:blipFill>
          </p:spPr>
          <p:txBody>
            <a:bodyPr/>
            <a:lstStyle/>
            <a:p>
              <a:endParaRPr lang="es-SV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4197965" y="4733544"/>
            <a:ext cx="3291276" cy="3291276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8"/>
              <a:stretch>
                <a:fillRect l="-20332" r="-20332"/>
              </a:stretch>
            </a:blipFill>
          </p:spPr>
          <p:txBody>
            <a:bodyPr/>
            <a:lstStyle/>
            <a:p>
              <a:endParaRPr lang="es-SV"/>
            </a:p>
          </p:txBody>
        </p:sp>
      </p:grpSp>
      <p:sp>
        <p:nvSpPr>
          <p:cNvPr id="14" name="Freeform 14"/>
          <p:cNvSpPr/>
          <p:nvPr/>
        </p:nvSpPr>
        <p:spPr>
          <a:xfrm>
            <a:off x="2610583" y="206025"/>
            <a:ext cx="4680569" cy="1622597"/>
          </a:xfrm>
          <a:custGeom>
            <a:avLst/>
            <a:gdLst/>
            <a:ahLst/>
            <a:cxnLst/>
            <a:rect l="l" t="t" r="r" b="b"/>
            <a:pathLst>
              <a:path w="4680569" h="1622597">
                <a:moveTo>
                  <a:pt x="0" y="0"/>
                </a:moveTo>
                <a:lnTo>
                  <a:pt x="4680569" y="0"/>
                </a:lnTo>
                <a:lnTo>
                  <a:pt x="4680569" y="1622598"/>
                </a:lnTo>
                <a:lnTo>
                  <a:pt x="0" y="162259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15" name="TextBox 15"/>
          <p:cNvSpPr txBox="1"/>
          <p:nvPr/>
        </p:nvSpPr>
        <p:spPr>
          <a:xfrm>
            <a:off x="2448436" y="1816037"/>
            <a:ext cx="13391129" cy="4144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00"/>
              </a:lnSpc>
            </a:pPr>
            <a:r>
              <a:rPr lang="en-US" sz="6100" b="1" dirty="0">
                <a:solidFill>
                  <a:srgbClr val="000000"/>
                </a:solidFill>
                <a:latin typeface="Agrandir Narrow Bold"/>
                <a:ea typeface="Agrandir Narrow Bold"/>
                <a:cs typeface="Agrandir Narrow Bold"/>
                <a:sym typeface="Agrandir Narrow Bold"/>
              </a:rPr>
              <a:t>REUNIÓN CST04-2026</a:t>
            </a:r>
          </a:p>
          <a:p>
            <a:pPr algn="ctr">
              <a:lnSpc>
                <a:spcPts val="5200"/>
              </a:lnSpc>
            </a:pPr>
            <a:endParaRPr lang="en-US" sz="6100" b="1" dirty="0">
              <a:solidFill>
                <a:srgbClr val="000000"/>
              </a:solidFill>
              <a:latin typeface="Agrandir Narrow Bold"/>
              <a:ea typeface="Agrandir Narrow Bold"/>
              <a:cs typeface="Agrandir Narrow Bold"/>
              <a:sym typeface="Agrandir Narrow Bold"/>
            </a:endParaRPr>
          </a:p>
          <a:p>
            <a:pPr algn="ctr">
              <a:lnSpc>
                <a:spcPts val="5200"/>
              </a:lnSpc>
            </a:pPr>
            <a:r>
              <a:rPr lang="en-US" sz="5200" b="1" dirty="0">
                <a:solidFill>
                  <a:srgbClr val="000000"/>
                </a:solidFill>
                <a:latin typeface="Agrandir Narrow Bold"/>
                <a:ea typeface="Agrandir Narrow Bold"/>
                <a:cs typeface="Agrandir Narrow Bold"/>
                <a:sym typeface="Agrandir Narrow Bold"/>
              </a:rPr>
              <a:t>AVANCES ALCANZADOS EN EL PROCESO DE SOSTENIBILIDAD DEL MCP-ES </a:t>
            </a:r>
          </a:p>
          <a:p>
            <a:pPr algn="ctr">
              <a:lnSpc>
                <a:spcPts val="9000"/>
              </a:lnSpc>
            </a:pPr>
            <a:endParaRPr lang="en-US" sz="5200" b="1" dirty="0">
              <a:solidFill>
                <a:srgbClr val="000000"/>
              </a:solidFill>
              <a:latin typeface="Agrandir Narrow Bold"/>
              <a:ea typeface="Agrandir Narrow Bold"/>
              <a:cs typeface="Agrandir Narrow Bold"/>
              <a:sym typeface="Agrandir Narrow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3433259" y="8969502"/>
            <a:ext cx="12086704" cy="570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2200" dirty="0" err="1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Presentada</a:t>
            </a:r>
            <a:r>
              <a:rPr lang="en-US" sz="2200" dirty="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 por:</a:t>
            </a:r>
          </a:p>
          <a:p>
            <a:pPr algn="ctr">
              <a:lnSpc>
                <a:spcPts val="2200"/>
              </a:lnSpc>
            </a:pPr>
            <a:r>
              <a:rPr lang="en-US" sz="2200" dirty="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Dra. Maricela Herrera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B6E3A2A-F414-4D25-75C3-2F3A4BA3A25E}"/>
              </a:ext>
            </a:extLst>
          </p:cNvPr>
          <p:cNvSpPr txBox="1"/>
          <p:nvPr/>
        </p:nvSpPr>
        <p:spPr>
          <a:xfrm>
            <a:off x="11981681" y="9995047"/>
            <a:ext cx="7076564" cy="2962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2200" dirty="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1 de Julio de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878" r="-4878"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3" name="Freeform 3"/>
          <p:cNvSpPr/>
          <p:nvPr/>
        </p:nvSpPr>
        <p:spPr>
          <a:xfrm rot="-10800000">
            <a:off x="0" y="0"/>
            <a:ext cx="18288000" cy="2583180"/>
          </a:xfrm>
          <a:custGeom>
            <a:avLst/>
            <a:gdLst/>
            <a:ahLst/>
            <a:cxnLst/>
            <a:rect l="l" t="t" r="r" b="b"/>
            <a:pathLst>
              <a:path w="18288000" h="2583180">
                <a:moveTo>
                  <a:pt x="0" y="0"/>
                </a:moveTo>
                <a:lnTo>
                  <a:pt x="18288000" y="0"/>
                </a:lnTo>
                <a:lnTo>
                  <a:pt x="18288000" y="2583180"/>
                </a:lnTo>
                <a:lnTo>
                  <a:pt x="0" y="25831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4" name="Freeform 4"/>
          <p:cNvSpPr/>
          <p:nvPr/>
        </p:nvSpPr>
        <p:spPr>
          <a:xfrm flipH="1">
            <a:off x="-2316782" y="5647922"/>
            <a:ext cx="10980066" cy="4639078"/>
          </a:xfrm>
          <a:custGeom>
            <a:avLst/>
            <a:gdLst/>
            <a:ahLst/>
            <a:cxnLst/>
            <a:rect l="l" t="t" r="r" b="b"/>
            <a:pathLst>
              <a:path w="10980066" h="4639078">
                <a:moveTo>
                  <a:pt x="10980067" y="0"/>
                </a:moveTo>
                <a:lnTo>
                  <a:pt x="0" y="0"/>
                </a:lnTo>
                <a:lnTo>
                  <a:pt x="0" y="4639078"/>
                </a:lnTo>
                <a:lnTo>
                  <a:pt x="10980067" y="4639078"/>
                </a:lnTo>
                <a:lnTo>
                  <a:pt x="10980067" y="0"/>
                </a:lnTo>
                <a:close/>
              </a:path>
            </a:pathLst>
          </a:custGeom>
          <a:blipFill>
            <a:blip>
              <a:alphaModFix amt="3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SV"/>
          </a:p>
        </p:txBody>
      </p:sp>
      <p:sp>
        <p:nvSpPr>
          <p:cNvPr id="5" name="Freeform 5"/>
          <p:cNvSpPr/>
          <p:nvPr/>
        </p:nvSpPr>
        <p:spPr>
          <a:xfrm>
            <a:off x="8634710" y="5647922"/>
            <a:ext cx="10980066" cy="4639078"/>
          </a:xfrm>
          <a:custGeom>
            <a:avLst/>
            <a:gdLst/>
            <a:ahLst/>
            <a:cxnLst/>
            <a:rect l="l" t="t" r="r" b="b"/>
            <a:pathLst>
              <a:path w="10980066" h="4639078">
                <a:moveTo>
                  <a:pt x="0" y="0"/>
                </a:moveTo>
                <a:lnTo>
                  <a:pt x="10980066" y="0"/>
                </a:lnTo>
                <a:lnTo>
                  <a:pt x="10980066" y="4639078"/>
                </a:lnTo>
                <a:lnTo>
                  <a:pt x="0" y="463907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SV"/>
          </a:p>
        </p:txBody>
      </p:sp>
      <p:grpSp>
        <p:nvGrpSpPr>
          <p:cNvPr id="6" name="Group 6"/>
          <p:cNvGrpSpPr/>
          <p:nvPr/>
        </p:nvGrpSpPr>
        <p:grpSpPr>
          <a:xfrm>
            <a:off x="1028700" y="2166304"/>
            <a:ext cx="15964913" cy="5954391"/>
            <a:chOff x="0" y="0"/>
            <a:chExt cx="4204751" cy="156823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04751" cy="1568235"/>
            </a:xfrm>
            <a:custGeom>
              <a:avLst/>
              <a:gdLst/>
              <a:ahLst/>
              <a:cxnLst/>
              <a:rect l="l" t="t" r="r" b="b"/>
              <a:pathLst>
                <a:path w="4204751" h="1568235">
                  <a:moveTo>
                    <a:pt x="48493" y="0"/>
                  </a:moveTo>
                  <a:lnTo>
                    <a:pt x="4156258" y="0"/>
                  </a:lnTo>
                  <a:cubicBezTo>
                    <a:pt x="4183040" y="0"/>
                    <a:pt x="4204751" y="21711"/>
                    <a:pt x="4204751" y="48493"/>
                  </a:cubicBezTo>
                  <a:lnTo>
                    <a:pt x="4204751" y="1519741"/>
                  </a:lnTo>
                  <a:cubicBezTo>
                    <a:pt x="4204751" y="1532603"/>
                    <a:pt x="4199642" y="1544937"/>
                    <a:pt x="4190547" y="1554031"/>
                  </a:cubicBezTo>
                  <a:cubicBezTo>
                    <a:pt x="4181453" y="1563126"/>
                    <a:pt x="4169119" y="1568235"/>
                    <a:pt x="4156258" y="1568235"/>
                  </a:cubicBezTo>
                  <a:lnTo>
                    <a:pt x="48493" y="1568235"/>
                  </a:lnTo>
                  <a:cubicBezTo>
                    <a:pt x="35632" y="1568235"/>
                    <a:pt x="23298" y="1563126"/>
                    <a:pt x="14203" y="1554031"/>
                  </a:cubicBezTo>
                  <a:cubicBezTo>
                    <a:pt x="5109" y="1544937"/>
                    <a:pt x="0" y="1532603"/>
                    <a:pt x="0" y="1519741"/>
                  </a:cubicBezTo>
                  <a:lnTo>
                    <a:pt x="0" y="48493"/>
                  </a:lnTo>
                  <a:cubicBezTo>
                    <a:pt x="0" y="35632"/>
                    <a:pt x="5109" y="23298"/>
                    <a:pt x="14203" y="14203"/>
                  </a:cubicBezTo>
                  <a:cubicBezTo>
                    <a:pt x="23298" y="5109"/>
                    <a:pt x="35632" y="0"/>
                    <a:pt x="4849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SV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57150"/>
              <a:ext cx="4204751" cy="15110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70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886146" y="3527022"/>
            <a:ext cx="14515707" cy="3815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Como Comité hemos recorrido un camino importante durante los últimos meses. Iniciamos comprendiendo el desafío que enfrentábamos; luego reflexionamos sobre el futuro del mecanismo; construimos acuerdos sobre la misión, la visión y el escenario de sostenibilidad; y esos acuerdos fueron validados por el Pleno. Ese mandato nos trae hoy a esta reunión. A partir de este momento, nuestro trabajo ya no será definir hacia dónde queremos ir, sino comenzar a construir el modelo institucional que hará posible esa visión."</a:t>
            </a:r>
          </a:p>
          <a:p>
            <a:pPr algn="ctr">
              <a:lnSpc>
                <a:spcPts val="2800"/>
              </a:lnSpc>
            </a:pPr>
            <a:endParaRPr lang="en-US" sz="2799">
              <a:solidFill>
                <a:srgbClr val="000000"/>
              </a:solidFill>
              <a:latin typeface="Garet"/>
              <a:ea typeface="Garet"/>
              <a:cs typeface="Garet"/>
              <a:sym typeface="Gare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878" r="-4878"/>
            </a:stretch>
          </a:blipFill>
        </p:spPr>
        <p:txBody>
          <a:bodyPr/>
          <a:lstStyle/>
          <a:p>
            <a:endParaRPr lang="es-SV" dirty="0"/>
          </a:p>
        </p:txBody>
      </p:sp>
      <p:sp>
        <p:nvSpPr>
          <p:cNvPr id="3" name="Freeform 3"/>
          <p:cNvSpPr/>
          <p:nvPr/>
        </p:nvSpPr>
        <p:spPr>
          <a:xfrm flipH="1">
            <a:off x="-2806149" y="7938106"/>
            <a:ext cx="10980066" cy="4639078"/>
          </a:xfrm>
          <a:custGeom>
            <a:avLst/>
            <a:gdLst/>
            <a:ahLst/>
            <a:cxnLst/>
            <a:rect l="l" t="t" r="r" b="b"/>
            <a:pathLst>
              <a:path w="10980066" h="4639078">
                <a:moveTo>
                  <a:pt x="10980066" y="0"/>
                </a:moveTo>
                <a:lnTo>
                  <a:pt x="0" y="0"/>
                </a:lnTo>
                <a:lnTo>
                  <a:pt x="0" y="4639078"/>
                </a:lnTo>
                <a:lnTo>
                  <a:pt x="10980066" y="4639078"/>
                </a:lnTo>
                <a:lnTo>
                  <a:pt x="10980066" y="0"/>
                </a:lnTo>
                <a:close/>
              </a:path>
            </a:pathLst>
          </a:custGeom>
          <a:blipFill>
            <a:blip>
              <a:alphaModFix amt="3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4" name="Freeform 4"/>
          <p:cNvSpPr/>
          <p:nvPr/>
        </p:nvSpPr>
        <p:spPr>
          <a:xfrm>
            <a:off x="10114083" y="7938106"/>
            <a:ext cx="10980066" cy="4639078"/>
          </a:xfrm>
          <a:custGeom>
            <a:avLst/>
            <a:gdLst/>
            <a:ahLst/>
            <a:cxnLst/>
            <a:rect l="l" t="t" r="r" b="b"/>
            <a:pathLst>
              <a:path w="10980066" h="4639078">
                <a:moveTo>
                  <a:pt x="0" y="0"/>
                </a:moveTo>
                <a:lnTo>
                  <a:pt x="10980066" y="0"/>
                </a:lnTo>
                <a:lnTo>
                  <a:pt x="10980066" y="4639078"/>
                </a:lnTo>
                <a:lnTo>
                  <a:pt x="0" y="463907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SV"/>
          </a:p>
        </p:txBody>
      </p:sp>
      <p:sp>
        <p:nvSpPr>
          <p:cNvPr id="5" name="Freeform 5"/>
          <p:cNvSpPr/>
          <p:nvPr/>
        </p:nvSpPr>
        <p:spPr>
          <a:xfrm flipV="1">
            <a:off x="0" y="0"/>
            <a:ext cx="4211241" cy="5143500"/>
          </a:xfrm>
          <a:custGeom>
            <a:avLst/>
            <a:gdLst/>
            <a:ahLst/>
            <a:cxnLst/>
            <a:rect l="l" t="t" r="r" b="b"/>
            <a:pathLst>
              <a:path w="4211241" h="5143500">
                <a:moveTo>
                  <a:pt x="0" y="5143500"/>
                </a:moveTo>
                <a:lnTo>
                  <a:pt x="4211241" y="5143500"/>
                </a:lnTo>
                <a:lnTo>
                  <a:pt x="4211241" y="0"/>
                </a:lnTo>
                <a:lnTo>
                  <a:pt x="0" y="0"/>
                </a:lnTo>
                <a:lnTo>
                  <a:pt x="0" y="51435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6" name="Freeform 6"/>
          <p:cNvSpPr/>
          <p:nvPr/>
        </p:nvSpPr>
        <p:spPr>
          <a:xfrm>
            <a:off x="2922033" y="3897167"/>
            <a:ext cx="643137" cy="643137"/>
          </a:xfrm>
          <a:custGeom>
            <a:avLst/>
            <a:gdLst/>
            <a:ahLst/>
            <a:cxnLst/>
            <a:rect l="l" t="t" r="r" b="b"/>
            <a:pathLst>
              <a:path w="643137" h="643137">
                <a:moveTo>
                  <a:pt x="0" y="0"/>
                </a:moveTo>
                <a:lnTo>
                  <a:pt x="643138" y="0"/>
                </a:lnTo>
                <a:lnTo>
                  <a:pt x="643138" y="643137"/>
                </a:lnTo>
                <a:lnTo>
                  <a:pt x="0" y="64313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7" name="Freeform 7"/>
          <p:cNvSpPr/>
          <p:nvPr/>
        </p:nvSpPr>
        <p:spPr>
          <a:xfrm>
            <a:off x="6579692" y="5883692"/>
            <a:ext cx="648526" cy="648526"/>
          </a:xfrm>
          <a:custGeom>
            <a:avLst/>
            <a:gdLst/>
            <a:ahLst/>
            <a:cxnLst/>
            <a:rect l="l" t="t" r="r" b="b"/>
            <a:pathLst>
              <a:path w="648526" h="648526">
                <a:moveTo>
                  <a:pt x="0" y="0"/>
                </a:moveTo>
                <a:lnTo>
                  <a:pt x="648526" y="0"/>
                </a:lnTo>
                <a:lnTo>
                  <a:pt x="648526" y="648526"/>
                </a:lnTo>
                <a:lnTo>
                  <a:pt x="0" y="6485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SV"/>
          </a:p>
        </p:txBody>
      </p:sp>
      <p:sp>
        <p:nvSpPr>
          <p:cNvPr id="8" name="Freeform 8"/>
          <p:cNvSpPr/>
          <p:nvPr/>
        </p:nvSpPr>
        <p:spPr>
          <a:xfrm>
            <a:off x="3805478" y="2176161"/>
            <a:ext cx="12617209" cy="6072032"/>
          </a:xfrm>
          <a:custGeom>
            <a:avLst/>
            <a:gdLst/>
            <a:ahLst/>
            <a:cxnLst/>
            <a:rect l="l" t="t" r="r" b="b"/>
            <a:pathLst>
              <a:path w="12617209" h="6072032">
                <a:moveTo>
                  <a:pt x="0" y="0"/>
                </a:moveTo>
                <a:lnTo>
                  <a:pt x="12617209" y="0"/>
                </a:lnTo>
                <a:lnTo>
                  <a:pt x="12617209" y="6072032"/>
                </a:lnTo>
                <a:lnTo>
                  <a:pt x="0" y="60720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9" name="TextBox 9"/>
          <p:cNvSpPr txBox="1"/>
          <p:nvPr/>
        </p:nvSpPr>
        <p:spPr>
          <a:xfrm>
            <a:off x="4119059" y="457835"/>
            <a:ext cx="1741587" cy="431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Marzo 2026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693262" y="971550"/>
            <a:ext cx="2593181" cy="431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Inicio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del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proceso</a:t>
            </a:r>
            <a:endParaRPr lang="en-US" sz="25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854348" y="1458787"/>
            <a:ext cx="6485483" cy="431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Conformación del Comité de Sostenibilidad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680621" y="8341441"/>
            <a:ext cx="1576834" cy="431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Abril 2026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875759" y="8830390"/>
            <a:ext cx="3186559" cy="431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Reflexión Esttratégica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748064" y="9319340"/>
            <a:ext cx="3441948" cy="431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Taller de Sostenibilidad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369818" y="457835"/>
            <a:ext cx="1623566" cy="431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Mayo 2026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694303" y="958311"/>
            <a:ext cx="3849737" cy="431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Construcción de acuerdos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339832" y="1458787"/>
            <a:ext cx="4558680" cy="431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Misión-Visión-Escenario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725188" y="8246191"/>
            <a:ext cx="1637705" cy="431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Junio 2026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883251" y="8839915"/>
            <a:ext cx="3406825" cy="431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Validación Institucional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024192" y="9319340"/>
            <a:ext cx="3160068" cy="431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Aprobación del Pleno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4958864" y="270510"/>
            <a:ext cx="751136" cy="431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Hoy  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3457723" y="748606"/>
            <a:ext cx="3395788" cy="4194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Iniciamos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una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etapa</a:t>
            </a:r>
            <a:endParaRPr lang="en-US" sz="25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3070849" y="1313462"/>
            <a:ext cx="4558680" cy="869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Construcción</a:t>
            </a:r>
            <a:r>
              <a:rPr lang="en-US" sz="2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del Modelo Institucional del MCP-ES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878" r="-4878"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3" name="Freeform 3"/>
          <p:cNvSpPr/>
          <p:nvPr/>
        </p:nvSpPr>
        <p:spPr>
          <a:xfrm flipH="1" flipV="1">
            <a:off x="14076759" y="11430"/>
            <a:ext cx="4211241" cy="5143500"/>
          </a:xfrm>
          <a:custGeom>
            <a:avLst/>
            <a:gdLst/>
            <a:ahLst/>
            <a:cxnLst/>
            <a:rect l="l" t="t" r="r" b="b"/>
            <a:pathLst>
              <a:path w="4211241" h="5143500">
                <a:moveTo>
                  <a:pt x="4211241" y="5143500"/>
                </a:moveTo>
                <a:lnTo>
                  <a:pt x="0" y="5143500"/>
                </a:lnTo>
                <a:lnTo>
                  <a:pt x="0" y="0"/>
                </a:lnTo>
                <a:lnTo>
                  <a:pt x="4211241" y="0"/>
                </a:lnTo>
                <a:lnTo>
                  <a:pt x="4211241" y="51435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SV"/>
          </a:p>
        </p:txBody>
      </p:sp>
      <p:grpSp>
        <p:nvGrpSpPr>
          <p:cNvPr id="4" name="Group 4"/>
          <p:cNvGrpSpPr/>
          <p:nvPr/>
        </p:nvGrpSpPr>
        <p:grpSpPr>
          <a:xfrm>
            <a:off x="-10659363" y="-1828941"/>
            <a:ext cx="13967742" cy="13967742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36CAF"/>
            </a:solidFill>
          </p:spPr>
          <p:txBody>
            <a:bodyPr/>
            <a:lstStyle/>
            <a:p>
              <a:endParaRPr lang="es-SV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7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11448888" y="-1828941"/>
            <a:ext cx="13967742" cy="13967742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62A0"/>
            </a:solidFill>
          </p:spPr>
          <p:txBody>
            <a:bodyPr/>
            <a:lstStyle/>
            <a:p>
              <a:endParaRPr lang="es-SV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7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5860638" y="5823218"/>
            <a:ext cx="2944199" cy="680650"/>
            <a:chOff x="0" y="0"/>
            <a:chExt cx="775427" cy="17926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775427" cy="179266"/>
            </a:xfrm>
            <a:custGeom>
              <a:avLst/>
              <a:gdLst/>
              <a:ahLst/>
              <a:cxnLst/>
              <a:rect l="l" t="t" r="r" b="b"/>
              <a:pathLst>
                <a:path w="775427" h="179266">
                  <a:moveTo>
                    <a:pt x="89633" y="0"/>
                  </a:moveTo>
                  <a:lnTo>
                    <a:pt x="685794" y="0"/>
                  </a:lnTo>
                  <a:cubicBezTo>
                    <a:pt x="709566" y="0"/>
                    <a:pt x="732365" y="9443"/>
                    <a:pt x="749174" y="26253"/>
                  </a:cubicBezTo>
                  <a:cubicBezTo>
                    <a:pt x="765984" y="43062"/>
                    <a:pt x="775427" y="65861"/>
                    <a:pt x="775427" y="89633"/>
                  </a:cubicBezTo>
                  <a:lnTo>
                    <a:pt x="775427" y="89633"/>
                  </a:lnTo>
                  <a:cubicBezTo>
                    <a:pt x="775427" y="139136"/>
                    <a:pt x="735297" y="179266"/>
                    <a:pt x="685794" y="179266"/>
                  </a:cubicBezTo>
                  <a:lnTo>
                    <a:pt x="89633" y="179266"/>
                  </a:lnTo>
                  <a:cubicBezTo>
                    <a:pt x="40130" y="179266"/>
                    <a:pt x="0" y="139136"/>
                    <a:pt x="0" y="89633"/>
                  </a:cubicBezTo>
                  <a:lnTo>
                    <a:pt x="0" y="89633"/>
                  </a:lnTo>
                  <a:cubicBezTo>
                    <a:pt x="0" y="40130"/>
                    <a:pt x="40130" y="0"/>
                    <a:pt x="89633" y="0"/>
                  </a:cubicBezTo>
                  <a:close/>
                </a:path>
              </a:pathLst>
            </a:custGeom>
            <a:solidFill>
              <a:srgbClr val="0062A0"/>
            </a:solidFill>
          </p:spPr>
          <p:txBody>
            <a:bodyPr/>
            <a:lstStyle/>
            <a:p>
              <a:endParaRPr lang="es-SV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775427" cy="2173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5860638" y="6587589"/>
            <a:ext cx="2944199" cy="680650"/>
            <a:chOff x="0" y="0"/>
            <a:chExt cx="775427" cy="17926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775427" cy="179266"/>
            </a:xfrm>
            <a:custGeom>
              <a:avLst/>
              <a:gdLst/>
              <a:ahLst/>
              <a:cxnLst/>
              <a:rect l="l" t="t" r="r" b="b"/>
              <a:pathLst>
                <a:path w="775427" h="179266">
                  <a:moveTo>
                    <a:pt x="89633" y="0"/>
                  </a:moveTo>
                  <a:lnTo>
                    <a:pt x="685794" y="0"/>
                  </a:lnTo>
                  <a:cubicBezTo>
                    <a:pt x="709566" y="0"/>
                    <a:pt x="732365" y="9443"/>
                    <a:pt x="749174" y="26253"/>
                  </a:cubicBezTo>
                  <a:cubicBezTo>
                    <a:pt x="765984" y="43062"/>
                    <a:pt x="775427" y="65861"/>
                    <a:pt x="775427" y="89633"/>
                  </a:cubicBezTo>
                  <a:lnTo>
                    <a:pt x="775427" y="89633"/>
                  </a:lnTo>
                  <a:cubicBezTo>
                    <a:pt x="775427" y="139136"/>
                    <a:pt x="735297" y="179266"/>
                    <a:pt x="685794" y="179266"/>
                  </a:cubicBezTo>
                  <a:lnTo>
                    <a:pt x="89633" y="179266"/>
                  </a:lnTo>
                  <a:cubicBezTo>
                    <a:pt x="40130" y="179266"/>
                    <a:pt x="0" y="139136"/>
                    <a:pt x="0" y="89633"/>
                  </a:cubicBezTo>
                  <a:lnTo>
                    <a:pt x="0" y="89633"/>
                  </a:lnTo>
                  <a:cubicBezTo>
                    <a:pt x="0" y="40130"/>
                    <a:pt x="40130" y="0"/>
                    <a:pt x="89633" y="0"/>
                  </a:cubicBezTo>
                  <a:close/>
                </a:path>
              </a:pathLst>
            </a:custGeom>
            <a:solidFill>
              <a:srgbClr val="0062A0"/>
            </a:solidFill>
          </p:spPr>
          <p:txBody>
            <a:bodyPr/>
            <a:lstStyle/>
            <a:p>
              <a:endParaRPr lang="es-SV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775427" cy="2173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5860638" y="7351960"/>
            <a:ext cx="2944199" cy="680650"/>
            <a:chOff x="0" y="0"/>
            <a:chExt cx="775427" cy="17926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75427" cy="179266"/>
            </a:xfrm>
            <a:custGeom>
              <a:avLst/>
              <a:gdLst/>
              <a:ahLst/>
              <a:cxnLst/>
              <a:rect l="l" t="t" r="r" b="b"/>
              <a:pathLst>
                <a:path w="775427" h="179266">
                  <a:moveTo>
                    <a:pt x="89633" y="0"/>
                  </a:moveTo>
                  <a:lnTo>
                    <a:pt x="685794" y="0"/>
                  </a:lnTo>
                  <a:cubicBezTo>
                    <a:pt x="709566" y="0"/>
                    <a:pt x="732365" y="9443"/>
                    <a:pt x="749174" y="26253"/>
                  </a:cubicBezTo>
                  <a:cubicBezTo>
                    <a:pt x="765984" y="43062"/>
                    <a:pt x="775427" y="65861"/>
                    <a:pt x="775427" y="89633"/>
                  </a:cubicBezTo>
                  <a:lnTo>
                    <a:pt x="775427" y="89633"/>
                  </a:lnTo>
                  <a:cubicBezTo>
                    <a:pt x="775427" y="139136"/>
                    <a:pt x="735297" y="179266"/>
                    <a:pt x="685794" y="179266"/>
                  </a:cubicBezTo>
                  <a:lnTo>
                    <a:pt x="89633" y="179266"/>
                  </a:lnTo>
                  <a:cubicBezTo>
                    <a:pt x="40130" y="179266"/>
                    <a:pt x="0" y="139136"/>
                    <a:pt x="0" y="89633"/>
                  </a:cubicBezTo>
                  <a:lnTo>
                    <a:pt x="0" y="89633"/>
                  </a:lnTo>
                  <a:cubicBezTo>
                    <a:pt x="0" y="40130"/>
                    <a:pt x="40130" y="0"/>
                    <a:pt x="89633" y="0"/>
                  </a:cubicBezTo>
                  <a:close/>
                </a:path>
              </a:pathLst>
            </a:custGeom>
            <a:solidFill>
              <a:srgbClr val="0062A0"/>
            </a:solidFill>
          </p:spPr>
          <p:txBody>
            <a:bodyPr/>
            <a:lstStyle/>
            <a:p>
              <a:endParaRPr lang="es-SV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775427" cy="2173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5860638" y="8116330"/>
            <a:ext cx="2944199" cy="680650"/>
            <a:chOff x="0" y="0"/>
            <a:chExt cx="775427" cy="17926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75427" cy="179266"/>
            </a:xfrm>
            <a:custGeom>
              <a:avLst/>
              <a:gdLst/>
              <a:ahLst/>
              <a:cxnLst/>
              <a:rect l="l" t="t" r="r" b="b"/>
              <a:pathLst>
                <a:path w="775427" h="179266">
                  <a:moveTo>
                    <a:pt x="89633" y="0"/>
                  </a:moveTo>
                  <a:lnTo>
                    <a:pt x="685794" y="0"/>
                  </a:lnTo>
                  <a:cubicBezTo>
                    <a:pt x="709566" y="0"/>
                    <a:pt x="732365" y="9443"/>
                    <a:pt x="749174" y="26253"/>
                  </a:cubicBezTo>
                  <a:cubicBezTo>
                    <a:pt x="765984" y="43062"/>
                    <a:pt x="775427" y="65861"/>
                    <a:pt x="775427" y="89633"/>
                  </a:cubicBezTo>
                  <a:lnTo>
                    <a:pt x="775427" y="89633"/>
                  </a:lnTo>
                  <a:cubicBezTo>
                    <a:pt x="775427" y="139136"/>
                    <a:pt x="735297" y="179266"/>
                    <a:pt x="685794" y="179266"/>
                  </a:cubicBezTo>
                  <a:lnTo>
                    <a:pt x="89633" y="179266"/>
                  </a:lnTo>
                  <a:cubicBezTo>
                    <a:pt x="40130" y="179266"/>
                    <a:pt x="0" y="139136"/>
                    <a:pt x="0" y="89633"/>
                  </a:cubicBezTo>
                  <a:lnTo>
                    <a:pt x="0" y="89633"/>
                  </a:lnTo>
                  <a:cubicBezTo>
                    <a:pt x="0" y="40130"/>
                    <a:pt x="40130" y="0"/>
                    <a:pt x="89633" y="0"/>
                  </a:cubicBezTo>
                  <a:close/>
                </a:path>
              </a:pathLst>
            </a:custGeom>
            <a:solidFill>
              <a:srgbClr val="0062A0"/>
            </a:solidFill>
          </p:spPr>
          <p:txBody>
            <a:bodyPr/>
            <a:lstStyle/>
            <a:p>
              <a:endParaRPr lang="es-SV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775427" cy="2173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5860638" y="1563370"/>
            <a:ext cx="10548678" cy="7575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00"/>
              </a:lnSpc>
            </a:pPr>
            <a:r>
              <a:rPr lang="en-US" sz="4700" b="1">
                <a:solidFill>
                  <a:srgbClr val="000000"/>
                </a:solidFill>
                <a:latin typeface="Agrandir Narrow Bold"/>
                <a:ea typeface="Agrandir Narrow Bold"/>
                <a:cs typeface="Agrandir Narrow Bold"/>
                <a:sym typeface="Agrandir Narrow Bold"/>
              </a:rPr>
              <a:t>PRINCIPALES LOGROS ALCANZADOS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144000" y="5870073"/>
            <a:ext cx="6239061" cy="692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Analizar escenarios de sostenibilidad.</a:t>
            </a:r>
          </a:p>
          <a:p>
            <a:pPr algn="l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9144000" y="6633855"/>
            <a:ext cx="8115300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Priorizar el escenario de continuidad del MCP-ES con ajustes.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6830470" y="2263776"/>
            <a:ext cx="7246290" cy="843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b="1">
                <a:solidFill>
                  <a:srgbClr val="036CAF"/>
                </a:solidFill>
                <a:latin typeface="Garet Bold"/>
                <a:ea typeface="Garet Bold"/>
                <a:cs typeface="Garet Bold"/>
                <a:sym typeface="Garet Bold"/>
              </a:rPr>
              <a:t>Desde marzo el Comité ha logrado:</a:t>
            </a:r>
          </a:p>
          <a:p>
            <a:pPr algn="l">
              <a:lnSpc>
                <a:spcPts val="2800"/>
              </a:lnSpc>
            </a:pPr>
            <a:endParaRPr lang="en-US" sz="2799" b="1">
              <a:solidFill>
                <a:srgbClr val="036CAF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6018239" y="5974617"/>
            <a:ext cx="2628996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4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6018239" y="6738988"/>
            <a:ext cx="2628996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5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6018239" y="7503359"/>
            <a:ext cx="2628996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6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6018239" y="8267729"/>
            <a:ext cx="2628996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7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9144000" y="7397637"/>
            <a:ext cx="6239061" cy="692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Presentar las recomendaciones al Pleno.</a:t>
            </a:r>
          </a:p>
          <a:p>
            <a:pPr algn="l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9144000" y="8161419"/>
            <a:ext cx="8115300" cy="1044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Obtener la validación del Pleno sobre la misión, la visión y el escenario priorizado.</a:t>
            </a:r>
          </a:p>
          <a:p>
            <a:pPr algn="l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5860638" y="3434500"/>
            <a:ext cx="2628996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1</a:t>
            </a:r>
          </a:p>
        </p:txBody>
      </p:sp>
      <p:grpSp>
        <p:nvGrpSpPr>
          <p:cNvPr id="33" name="Group 33"/>
          <p:cNvGrpSpPr/>
          <p:nvPr/>
        </p:nvGrpSpPr>
        <p:grpSpPr>
          <a:xfrm>
            <a:off x="5860638" y="3283087"/>
            <a:ext cx="2944199" cy="680650"/>
            <a:chOff x="0" y="0"/>
            <a:chExt cx="775427" cy="179266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775427" cy="179266"/>
            </a:xfrm>
            <a:custGeom>
              <a:avLst/>
              <a:gdLst/>
              <a:ahLst/>
              <a:cxnLst/>
              <a:rect l="l" t="t" r="r" b="b"/>
              <a:pathLst>
                <a:path w="775427" h="179266">
                  <a:moveTo>
                    <a:pt x="89633" y="0"/>
                  </a:moveTo>
                  <a:lnTo>
                    <a:pt x="685794" y="0"/>
                  </a:lnTo>
                  <a:cubicBezTo>
                    <a:pt x="709566" y="0"/>
                    <a:pt x="732365" y="9443"/>
                    <a:pt x="749174" y="26253"/>
                  </a:cubicBezTo>
                  <a:cubicBezTo>
                    <a:pt x="765984" y="43062"/>
                    <a:pt x="775427" y="65861"/>
                    <a:pt x="775427" y="89633"/>
                  </a:cubicBezTo>
                  <a:lnTo>
                    <a:pt x="775427" y="89633"/>
                  </a:lnTo>
                  <a:cubicBezTo>
                    <a:pt x="775427" y="139136"/>
                    <a:pt x="735297" y="179266"/>
                    <a:pt x="685794" y="179266"/>
                  </a:cubicBezTo>
                  <a:lnTo>
                    <a:pt x="89633" y="179266"/>
                  </a:lnTo>
                  <a:cubicBezTo>
                    <a:pt x="40130" y="179266"/>
                    <a:pt x="0" y="139136"/>
                    <a:pt x="0" y="89633"/>
                  </a:cubicBezTo>
                  <a:lnTo>
                    <a:pt x="0" y="89633"/>
                  </a:lnTo>
                  <a:cubicBezTo>
                    <a:pt x="0" y="40130"/>
                    <a:pt x="40130" y="0"/>
                    <a:pt x="89633" y="0"/>
                  </a:cubicBezTo>
                  <a:close/>
                </a:path>
              </a:pathLst>
            </a:custGeom>
            <a:solidFill>
              <a:srgbClr val="0062A0"/>
            </a:solidFill>
          </p:spPr>
          <p:txBody>
            <a:bodyPr/>
            <a:lstStyle/>
            <a:p>
              <a:endParaRPr lang="es-SV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-38100"/>
              <a:ext cx="775427" cy="2173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6" name="TextBox 36"/>
          <p:cNvSpPr txBox="1"/>
          <p:nvPr/>
        </p:nvSpPr>
        <p:spPr>
          <a:xfrm>
            <a:off x="6018239" y="3430191"/>
            <a:ext cx="2628996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1</a:t>
            </a:r>
          </a:p>
        </p:txBody>
      </p:sp>
      <p:grpSp>
        <p:nvGrpSpPr>
          <p:cNvPr id="37" name="Group 37"/>
          <p:cNvGrpSpPr/>
          <p:nvPr/>
        </p:nvGrpSpPr>
        <p:grpSpPr>
          <a:xfrm>
            <a:off x="5860638" y="4169966"/>
            <a:ext cx="2944199" cy="680650"/>
            <a:chOff x="0" y="0"/>
            <a:chExt cx="775427" cy="179266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775427" cy="179266"/>
            </a:xfrm>
            <a:custGeom>
              <a:avLst/>
              <a:gdLst/>
              <a:ahLst/>
              <a:cxnLst/>
              <a:rect l="l" t="t" r="r" b="b"/>
              <a:pathLst>
                <a:path w="775427" h="179266">
                  <a:moveTo>
                    <a:pt x="89633" y="0"/>
                  </a:moveTo>
                  <a:lnTo>
                    <a:pt x="685794" y="0"/>
                  </a:lnTo>
                  <a:cubicBezTo>
                    <a:pt x="709566" y="0"/>
                    <a:pt x="732365" y="9443"/>
                    <a:pt x="749174" y="26253"/>
                  </a:cubicBezTo>
                  <a:cubicBezTo>
                    <a:pt x="765984" y="43062"/>
                    <a:pt x="775427" y="65861"/>
                    <a:pt x="775427" y="89633"/>
                  </a:cubicBezTo>
                  <a:lnTo>
                    <a:pt x="775427" y="89633"/>
                  </a:lnTo>
                  <a:cubicBezTo>
                    <a:pt x="775427" y="139136"/>
                    <a:pt x="735297" y="179266"/>
                    <a:pt x="685794" y="179266"/>
                  </a:cubicBezTo>
                  <a:lnTo>
                    <a:pt x="89633" y="179266"/>
                  </a:lnTo>
                  <a:cubicBezTo>
                    <a:pt x="40130" y="179266"/>
                    <a:pt x="0" y="139136"/>
                    <a:pt x="0" y="89633"/>
                  </a:cubicBezTo>
                  <a:lnTo>
                    <a:pt x="0" y="89633"/>
                  </a:lnTo>
                  <a:cubicBezTo>
                    <a:pt x="0" y="40130"/>
                    <a:pt x="40130" y="0"/>
                    <a:pt x="89633" y="0"/>
                  </a:cubicBezTo>
                  <a:close/>
                </a:path>
              </a:pathLst>
            </a:custGeom>
            <a:solidFill>
              <a:srgbClr val="0062A0"/>
            </a:solidFill>
          </p:spPr>
          <p:txBody>
            <a:bodyPr/>
            <a:lstStyle/>
            <a:p>
              <a:endParaRPr lang="es-SV"/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0" y="-38100"/>
              <a:ext cx="775427" cy="2173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5860638" y="5056844"/>
            <a:ext cx="2944199" cy="680650"/>
            <a:chOff x="0" y="0"/>
            <a:chExt cx="775427" cy="179266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775427" cy="179266"/>
            </a:xfrm>
            <a:custGeom>
              <a:avLst/>
              <a:gdLst/>
              <a:ahLst/>
              <a:cxnLst/>
              <a:rect l="l" t="t" r="r" b="b"/>
              <a:pathLst>
                <a:path w="775427" h="179266">
                  <a:moveTo>
                    <a:pt x="89633" y="0"/>
                  </a:moveTo>
                  <a:lnTo>
                    <a:pt x="685794" y="0"/>
                  </a:lnTo>
                  <a:cubicBezTo>
                    <a:pt x="709566" y="0"/>
                    <a:pt x="732365" y="9443"/>
                    <a:pt x="749174" y="26253"/>
                  </a:cubicBezTo>
                  <a:cubicBezTo>
                    <a:pt x="765984" y="43062"/>
                    <a:pt x="775427" y="65861"/>
                    <a:pt x="775427" y="89633"/>
                  </a:cubicBezTo>
                  <a:lnTo>
                    <a:pt x="775427" y="89633"/>
                  </a:lnTo>
                  <a:cubicBezTo>
                    <a:pt x="775427" y="139136"/>
                    <a:pt x="735297" y="179266"/>
                    <a:pt x="685794" y="179266"/>
                  </a:cubicBezTo>
                  <a:lnTo>
                    <a:pt x="89633" y="179266"/>
                  </a:lnTo>
                  <a:cubicBezTo>
                    <a:pt x="40130" y="179266"/>
                    <a:pt x="0" y="139136"/>
                    <a:pt x="0" y="89633"/>
                  </a:cubicBezTo>
                  <a:lnTo>
                    <a:pt x="0" y="89633"/>
                  </a:lnTo>
                  <a:cubicBezTo>
                    <a:pt x="0" y="40130"/>
                    <a:pt x="40130" y="0"/>
                    <a:pt x="89633" y="0"/>
                  </a:cubicBezTo>
                  <a:close/>
                </a:path>
              </a:pathLst>
            </a:custGeom>
            <a:solidFill>
              <a:srgbClr val="0062A0"/>
            </a:solidFill>
          </p:spPr>
          <p:txBody>
            <a:bodyPr/>
            <a:lstStyle/>
            <a:p>
              <a:endParaRPr lang="es-SV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-38100"/>
              <a:ext cx="775427" cy="2173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3" name="TextBox 43"/>
          <p:cNvSpPr txBox="1"/>
          <p:nvPr/>
        </p:nvSpPr>
        <p:spPr>
          <a:xfrm>
            <a:off x="6018239" y="4321378"/>
            <a:ext cx="2628996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2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6018239" y="5212565"/>
            <a:ext cx="2628996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3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9144000" y="3329353"/>
            <a:ext cx="6239061" cy="973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Analizar el contexto nacional e internacional para la sostenibilidad del MCP-ES.</a:t>
            </a:r>
          </a:p>
          <a:p>
            <a:pPr algn="l">
              <a:lnSpc>
                <a:spcPts val="2240"/>
              </a:lnSpc>
            </a:pPr>
            <a:endParaRPr lang="en-US" sz="2000">
              <a:solidFill>
                <a:srgbClr val="000000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46" name="TextBox 46"/>
          <p:cNvSpPr txBox="1"/>
          <p:nvPr/>
        </p:nvSpPr>
        <p:spPr>
          <a:xfrm>
            <a:off x="9144000" y="4310123"/>
            <a:ext cx="6239061" cy="980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</a:pPr>
            <a:r>
              <a:rPr lang="en-US" sz="190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Identificar los principales logros y desafíos del mecanismo.</a:t>
            </a:r>
          </a:p>
          <a:p>
            <a:pPr algn="l">
              <a:lnSpc>
                <a:spcPts val="2660"/>
              </a:lnSpc>
            </a:pPr>
            <a:endParaRPr lang="en-US" sz="1900">
              <a:solidFill>
                <a:srgbClr val="000000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47" name="TextBox 47"/>
          <p:cNvSpPr txBox="1"/>
          <p:nvPr/>
        </p:nvSpPr>
        <p:spPr>
          <a:xfrm>
            <a:off x="9144000" y="5018744"/>
            <a:ext cx="6239061" cy="1044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Revisar y redefinir la misión y la visión institucional.</a:t>
            </a:r>
          </a:p>
          <a:p>
            <a:pPr algn="l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Garet"/>
              <a:ea typeface="Garet"/>
              <a:cs typeface="Garet"/>
              <a:sym typeface="Gare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878" r="-4878"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3" name="Freeform 3"/>
          <p:cNvSpPr/>
          <p:nvPr/>
        </p:nvSpPr>
        <p:spPr>
          <a:xfrm flipH="1" flipV="1">
            <a:off x="14076759" y="11430"/>
            <a:ext cx="4211241" cy="5143500"/>
          </a:xfrm>
          <a:custGeom>
            <a:avLst/>
            <a:gdLst/>
            <a:ahLst/>
            <a:cxnLst/>
            <a:rect l="l" t="t" r="r" b="b"/>
            <a:pathLst>
              <a:path w="4211241" h="5143500">
                <a:moveTo>
                  <a:pt x="4211241" y="5143500"/>
                </a:moveTo>
                <a:lnTo>
                  <a:pt x="0" y="5143500"/>
                </a:lnTo>
                <a:lnTo>
                  <a:pt x="0" y="0"/>
                </a:lnTo>
                <a:lnTo>
                  <a:pt x="4211241" y="0"/>
                </a:lnTo>
                <a:lnTo>
                  <a:pt x="4211241" y="51435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SV"/>
          </a:p>
        </p:txBody>
      </p:sp>
      <p:sp>
        <p:nvSpPr>
          <p:cNvPr id="4" name="Freeform 4"/>
          <p:cNvSpPr/>
          <p:nvPr/>
        </p:nvSpPr>
        <p:spPr>
          <a:xfrm flipH="1">
            <a:off x="-2830422" y="6020558"/>
            <a:ext cx="10980066" cy="4639078"/>
          </a:xfrm>
          <a:custGeom>
            <a:avLst/>
            <a:gdLst/>
            <a:ahLst/>
            <a:cxnLst/>
            <a:rect l="l" t="t" r="r" b="b"/>
            <a:pathLst>
              <a:path w="10980066" h="4639078">
                <a:moveTo>
                  <a:pt x="10980067" y="0"/>
                </a:moveTo>
                <a:lnTo>
                  <a:pt x="0" y="0"/>
                </a:lnTo>
                <a:lnTo>
                  <a:pt x="0" y="4639079"/>
                </a:lnTo>
                <a:lnTo>
                  <a:pt x="10980067" y="4639079"/>
                </a:lnTo>
                <a:lnTo>
                  <a:pt x="10980067" y="0"/>
                </a:lnTo>
                <a:close/>
              </a:path>
            </a:pathLst>
          </a:custGeom>
          <a:blipFill>
            <a:blip>
              <a:alphaModFix amt="3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  <p:grpSp>
        <p:nvGrpSpPr>
          <p:cNvPr id="5" name="Group 5"/>
          <p:cNvGrpSpPr/>
          <p:nvPr/>
        </p:nvGrpSpPr>
        <p:grpSpPr>
          <a:xfrm>
            <a:off x="4705288" y="6642249"/>
            <a:ext cx="13967742" cy="13967742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36CAF"/>
            </a:solidFill>
          </p:spPr>
          <p:txBody>
            <a:bodyPr/>
            <a:lstStyle/>
            <a:p>
              <a:endParaRPr lang="es-SV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7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915763" y="6642249"/>
            <a:ext cx="13967742" cy="13967742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62A0"/>
            </a:solidFill>
          </p:spPr>
          <p:txBody>
            <a:bodyPr/>
            <a:lstStyle/>
            <a:p>
              <a:endParaRPr lang="es-SV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133350"/>
              <a:ext cx="660400" cy="603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7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168393" y="1028700"/>
            <a:ext cx="10090907" cy="8371205"/>
            <a:chOff x="0" y="0"/>
            <a:chExt cx="2657688" cy="220476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657688" cy="2204762"/>
            </a:xfrm>
            <a:custGeom>
              <a:avLst/>
              <a:gdLst/>
              <a:ahLst/>
              <a:cxnLst/>
              <a:rect l="l" t="t" r="r" b="b"/>
              <a:pathLst>
                <a:path w="2657688" h="2204762">
                  <a:moveTo>
                    <a:pt x="76722" y="0"/>
                  </a:moveTo>
                  <a:lnTo>
                    <a:pt x="2580966" y="0"/>
                  </a:lnTo>
                  <a:cubicBezTo>
                    <a:pt x="2623338" y="0"/>
                    <a:pt x="2657688" y="34349"/>
                    <a:pt x="2657688" y="76722"/>
                  </a:cubicBezTo>
                  <a:lnTo>
                    <a:pt x="2657688" y="2128040"/>
                  </a:lnTo>
                  <a:cubicBezTo>
                    <a:pt x="2657688" y="2170412"/>
                    <a:pt x="2623338" y="2204762"/>
                    <a:pt x="2580966" y="2204762"/>
                  </a:cubicBezTo>
                  <a:lnTo>
                    <a:pt x="76722" y="2204762"/>
                  </a:lnTo>
                  <a:cubicBezTo>
                    <a:pt x="34349" y="2204762"/>
                    <a:pt x="0" y="2170412"/>
                    <a:pt x="0" y="2128040"/>
                  </a:cubicBezTo>
                  <a:lnTo>
                    <a:pt x="0" y="76722"/>
                  </a:lnTo>
                  <a:cubicBezTo>
                    <a:pt x="0" y="34349"/>
                    <a:pt x="34349" y="0"/>
                    <a:pt x="76722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SV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57150"/>
              <a:ext cx="2657688" cy="21476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70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28700" y="1417734"/>
            <a:ext cx="6435511" cy="3477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4900" b="1">
                <a:solidFill>
                  <a:srgbClr val="000000"/>
                </a:solidFill>
                <a:latin typeface="Agrandir Narrow Bold"/>
                <a:ea typeface="Agrandir Narrow Bold"/>
                <a:cs typeface="Agrandir Narrow Bold"/>
                <a:sym typeface="Agrandir Narrow Bold"/>
              </a:rPr>
              <a:t>HOY COMENZAMOS UNA NUEVA ETAPA</a:t>
            </a:r>
          </a:p>
          <a:p>
            <a:pPr algn="ctr">
              <a:lnSpc>
                <a:spcPts val="4900"/>
              </a:lnSpc>
            </a:pPr>
            <a:endParaRPr lang="en-US" sz="4900" b="1">
              <a:solidFill>
                <a:srgbClr val="000000"/>
              </a:solidFill>
              <a:latin typeface="Agrandir Narrow Bold"/>
              <a:ea typeface="Agrandir Narrow Bold"/>
              <a:cs typeface="Agrandir Narrow Bold"/>
              <a:sym typeface="Agrandir Narrow Bold"/>
            </a:endParaRPr>
          </a:p>
          <a:p>
            <a:pPr algn="ctr">
              <a:lnSpc>
                <a:spcPts val="4900"/>
              </a:lnSpc>
            </a:pPr>
            <a:r>
              <a:rPr lang="en-US" sz="4900" b="1">
                <a:solidFill>
                  <a:srgbClr val="000000"/>
                </a:solidFill>
                <a:latin typeface="Agrandir Narrow Bold"/>
                <a:ea typeface="Agrandir Narrow Bold"/>
                <a:cs typeface="Agrandir Narrow Bold"/>
                <a:sym typeface="Agrandir Narrow Bold"/>
              </a:rPr>
              <a:t>HASTA HOY</a:t>
            </a:r>
          </a:p>
          <a:p>
            <a:pPr algn="l">
              <a:lnSpc>
                <a:spcPts val="6399"/>
              </a:lnSpc>
            </a:pPr>
            <a:endParaRPr lang="en-US" sz="4900" b="1">
              <a:solidFill>
                <a:srgbClr val="000000"/>
              </a:solidFill>
              <a:latin typeface="Agrandir Narrow Bold"/>
              <a:ea typeface="Agrandir Narrow Bold"/>
              <a:cs typeface="Agrandir Narrow Bold"/>
              <a:sym typeface="Agrandir Narrow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7655554" y="2431005"/>
            <a:ext cx="9116585" cy="1019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7" lvl="1" indent="-323848" algn="just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Analizamos </a:t>
            </a:r>
          </a:p>
          <a:p>
            <a:pPr algn="just">
              <a:lnSpc>
                <a:spcPts val="4199"/>
              </a:lnSpc>
            </a:pPr>
            <a:endParaRPr lang="en-US" sz="2999">
              <a:solidFill>
                <a:srgbClr val="000000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7655554" y="3320907"/>
            <a:ext cx="9116585" cy="1019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7" lvl="1" indent="-323848" algn="just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Reflexionamos </a:t>
            </a:r>
          </a:p>
          <a:p>
            <a:pPr algn="just">
              <a:lnSpc>
                <a:spcPts val="4199"/>
              </a:lnSpc>
            </a:pPr>
            <a:endParaRPr lang="en-US" sz="2999">
              <a:solidFill>
                <a:srgbClr val="000000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7655554" y="4193319"/>
            <a:ext cx="9116585" cy="1019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7" lvl="1" indent="-323848" algn="just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Construimos consensos </a:t>
            </a:r>
          </a:p>
          <a:p>
            <a:pPr algn="just">
              <a:lnSpc>
                <a:spcPts val="4199"/>
              </a:lnSpc>
            </a:pPr>
            <a:endParaRPr lang="en-US" sz="2999">
              <a:solidFill>
                <a:srgbClr val="000000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453535" y="5972933"/>
            <a:ext cx="6435511" cy="16198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4900" b="1">
                <a:solidFill>
                  <a:srgbClr val="000000"/>
                </a:solidFill>
                <a:latin typeface="Agrandir Narrow Bold"/>
                <a:ea typeface="Agrandir Narrow Bold"/>
                <a:cs typeface="Agrandir Narrow Bold"/>
                <a:sym typeface="Agrandir Narrow Bold"/>
              </a:rPr>
              <a:t>A PARTIR DE HOY</a:t>
            </a:r>
          </a:p>
          <a:p>
            <a:pPr algn="l">
              <a:lnSpc>
                <a:spcPts val="6399"/>
              </a:lnSpc>
            </a:pPr>
            <a:endParaRPr lang="en-US" sz="4900" b="1">
              <a:solidFill>
                <a:srgbClr val="000000"/>
              </a:solidFill>
              <a:latin typeface="Agrandir Narrow Bold"/>
              <a:ea typeface="Agrandir Narrow Bold"/>
              <a:cs typeface="Agrandir Narrow Bold"/>
              <a:sym typeface="Agrandir Narrow Bold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7655554" y="6146948"/>
            <a:ext cx="9116585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7" lvl="1" indent="-323848" algn="just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Diseñaremos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655554" y="6947612"/>
            <a:ext cx="9116585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7" lvl="1" indent="-323848" algn="just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Definiremos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655554" y="7792162"/>
            <a:ext cx="9116585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7" lvl="1" indent="-323848" algn="just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Construiremos el modelo institucional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8149645" y="8423910"/>
            <a:ext cx="8622494" cy="975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 b="1">
                <a:solidFill>
                  <a:srgbClr val="036CAF"/>
                </a:solidFill>
                <a:latin typeface="Garet Bold"/>
                <a:ea typeface="Garet Bold"/>
                <a:cs typeface="Garet Bold"/>
                <a:sym typeface="Garet Bold"/>
              </a:rPr>
              <a:t>La pregunta ya no es si el MCP-ES debe continuar, sino cómo fortalecerlo para responder a los desafíos del futuro.</a:t>
            </a:r>
          </a:p>
          <a:p>
            <a:pPr algn="l">
              <a:lnSpc>
                <a:spcPts val="1820"/>
              </a:lnSpc>
            </a:pPr>
            <a:endParaRPr lang="en-US" sz="2100" b="1">
              <a:solidFill>
                <a:srgbClr val="036CAF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878" r="-4878"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3" name="Freeform 3"/>
          <p:cNvSpPr/>
          <p:nvPr/>
        </p:nvSpPr>
        <p:spPr>
          <a:xfrm rot="-1597089" flipH="1">
            <a:off x="-2476799" y="5249866"/>
            <a:ext cx="10980066" cy="4639078"/>
          </a:xfrm>
          <a:custGeom>
            <a:avLst/>
            <a:gdLst/>
            <a:ahLst/>
            <a:cxnLst/>
            <a:rect l="l" t="t" r="r" b="b"/>
            <a:pathLst>
              <a:path w="10980066" h="4639078">
                <a:moveTo>
                  <a:pt x="10980066" y="0"/>
                </a:moveTo>
                <a:lnTo>
                  <a:pt x="0" y="0"/>
                </a:lnTo>
                <a:lnTo>
                  <a:pt x="0" y="4639078"/>
                </a:lnTo>
                <a:lnTo>
                  <a:pt x="10980066" y="4639078"/>
                </a:lnTo>
                <a:lnTo>
                  <a:pt x="10980066" y="0"/>
                </a:lnTo>
                <a:close/>
              </a:path>
            </a:pathLst>
          </a:custGeom>
          <a:blipFill>
            <a:blip>
              <a:alphaModFix amt="3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  <p:grpSp>
        <p:nvGrpSpPr>
          <p:cNvPr id="4" name="Group 4"/>
          <p:cNvGrpSpPr/>
          <p:nvPr/>
        </p:nvGrpSpPr>
        <p:grpSpPr>
          <a:xfrm>
            <a:off x="2323087" y="1632514"/>
            <a:ext cx="14936213" cy="6843887"/>
            <a:chOff x="0" y="0"/>
            <a:chExt cx="3933817" cy="180250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933817" cy="1802505"/>
            </a:xfrm>
            <a:custGeom>
              <a:avLst/>
              <a:gdLst/>
              <a:ahLst/>
              <a:cxnLst/>
              <a:rect l="l" t="t" r="r" b="b"/>
              <a:pathLst>
                <a:path w="3933817" h="1802505">
                  <a:moveTo>
                    <a:pt x="51833" y="0"/>
                  </a:moveTo>
                  <a:lnTo>
                    <a:pt x="3881984" y="0"/>
                  </a:lnTo>
                  <a:cubicBezTo>
                    <a:pt x="3910611" y="0"/>
                    <a:pt x="3933817" y="23207"/>
                    <a:pt x="3933817" y="51833"/>
                  </a:cubicBezTo>
                  <a:lnTo>
                    <a:pt x="3933817" y="1750672"/>
                  </a:lnTo>
                  <a:cubicBezTo>
                    <a:pt x="3933817" y="1779299"/>
                    <a:pt x="3910611" y="1802505"/>
                    <a:pt x="3881984" y="1802505"/>
                  </a:cubicBezTo>
                  <a:lnTo>
                    <a:pt x="51833" y="1802505"/>
                  </a:lnTo>
                  <a:cubicBezTo>
                    <a:pt x="23207" y="1802505"/>
                    <a:pt x="0" y="1779299"/>
                    <a:pt x="0" y="1750672"/>
                  </a:cubicBezTo>
                  <a:lnTo>
                    <a:pt x="0" y="51833"/>
                  </a:lnTo>
                  <a:cubicBezTo>
                    <a:pt x="0" y="23207"/>
                    <a:pt x="23207" y="0"/>
                    <a:pt x="5183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SV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57150"/>
              <a:ext cx="3933817" cy="17453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7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28700" y="1028700"/>
            <a:ext cx="7132556" cy="3211561"/>
            <a:chOff x="0" y="0"/>
            <a:chExt cx="1878533" cy="84584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878533" cy="845843"/>
            </a:xfrm>
            <a:custGeom>
              <a:avLst/>
              <a:gdLst/>
              <a:ahLst/>
              <a:cxnLst/>
              <a:rect l="l" t="t" r="r" b="b"/>
              <a:pathLst>
                <a:path w="1878533" h="845843">
                  <a:moveTo>
                    <a:pt x="108543" y="0"/>
                  </a:moveTo>
                  <a:lnTo>
                    <a:pt x="1769990" y="0"/>
                  </a:lnTo>
                  <a:cubicBezTo>
                    <a:pt x="1798777" y="0"/>
                    <a:pt x="1826386" y="11436"/>
                    <a:pt x="1846742" y="31792"/>
                  </a:cubicBezTo>
                  <a:cubicBezTo>
                    <a:pt x="1867098" y="52147"/>
                    <a:pt x="1878533" y="79756"/>
                    <a:pt x="1878533" y="108543"/>
                  </a:cubicBezTo>
                  <a:lnTo>
                    <a:pt x="1878533" y="737300"/>
                  </a:lnTo>
                  <a:cubicBezTo>
                    <a:pt x="1878533" y="766087"/>
                    <a:pt x="1867098" y="793696"/>
                    <a:pt x="1846742" y="814051"/>
                  </a:cubicBezTo>
                  <a:cubicBezTo>
                    <a:pt x="1826386" y="834407"/>
                    <a:pt x="1798777" y="845843"/>
                    <a:pt x="1769990" y="845843"/>
                  </a:cubicBezTo>
                  <a:lnTo>
                    <a:pt x="108543" y="845843"/>
                  </a:lnTo>
                  <a:cubicBezTo>
                    <a:pt x="48597" y="845843"/>
                    <a:pt x="0" y="797247"/>
                    <a:pt x="0" y="737300"/>
                  </a:cubicBezTo>
                  <a:lnTo>
                    <a:pt x="0" y="108543"/>
                  </a:lnTo>
                  <a:cubicBezTo>
                    <a:pt x="0" y="79756"/>
                    <a:pt x="11436" y="52147"/>
                    <a:pt x="31792" y="31792"/>
                  </a:cubicBezTo>
                  <a:cubicBezTo>
                    <a:pt x="52147" y="11436"/>
                    <a:pt x="79756" y="0"/>
                    <a:pt x="10854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62A0">
                    <a:alpha val="100000"/>
                  </a:srgbClr>
                </a:gs>
                <a:gs pos="100000">
                  <a:srgbClr val="2C7DB0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SV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57150"/>
              <a:ext cx="1878533" cy="788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70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414689" y="1291138"/>
            <a:ext cx="6642687" cy="2858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4900" b="1">
                <a:solidFill>
                  <a:srgbClr val="FFFFFF"/>
                </a:solidFill>
                <a:latin typeface="Agrandir Narrow Bold"/>
                <a:ea typeface="Agrandir Narrow Bold"/>
                <a:cs typeface="Agrandir Narrow Bold"/>
                <a:sym typeface="Agrandir Narrow Bold"/>
              </a:rPr>
              <a:t>UN NUEVO CONTEXTO, UNA NUEVA OPORTUNIDAD</a:t>
            </a:r>
          </a:p>
          <a:p>
            <a:pPr algn="l">
              <a:lnSpc>
                <a:spcPts val="6399"/>
              </a:lnSpc>
            </a:pPr>
            <a:endParaRPr lang="en-US" sz="4900" b="1">
              <a:solidFill>
                <a:srgbClr val="FFFFFF"/>
              </a:solidFill>
              <a:latin typeface="Agrandir Narrow Bold"/>
              <a:ea typeface="Agrandir Narrow Bold"/>
              <a:cs typeface="Agrandir Narrow Bold"/>
              <a:sym typeface="Agrandir Narrow Bold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15991752" y="1028700"/>
            <a:ext cx="1267548" cy="1207627"/>
          </a:xfrm>
          <a:custGeom>
            <a:avLst/>
            <a:gdLst/>
            <a:ahLst/>
            <a:cxnLst/>
            <a:rect l="l" t="t" r="r" b="b"/>
            <a:pathLst>
              <a:path w="1267548" h="1207627">
                <a:moveTo>
                  <a:pt x="0" y="0"/>
                </a:moveTo>
                <a:lnTo>
                  <a:pt x="1267548" y="0"/>
                </a:lnTo>
                <a:lnTo>
                  <a:pt x="1267548" y="1207627"/>
                </a:lnTo>
                <a:lnTo>
                  <a:pt x="0" y="12076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12" name="Freeform 12"/>
          <p:cNvSpPr/>
          <p:nvPr/>
        </p:nvSpPr>
        <p:spPr>
          <a:xfrm rot="5400000" flipH="1" flipV="1">
            <a:off x="15153680" y="5609630"/>
            <a:ext cx="4211241" cy="5143500"/>
          </a:xfrm>
          <a:custGeom>
            <a:avLst/>
            <a:gdLst/>
            <a:ahLst/>
            <a:cxnLst/>
            <a:rect l="l" t="t" r="r" b="b"/>
            <a:pathLst>
              <a:path w="4211241" h="5143500">
                <a:moveTo>
                  <a:pt x="4211240" y="5143500"/>
                </a:moveTo>
                <a:lnTo>
                  <a:pt x="0" y="5143500"/>
                </a:lnTo>
                <a:lnTo>
                  <a:pt x="0" y="0"/>
                </a:lnTo>
                <a:lnTo>
                  <a:pt x="4211240" y="0"/>
                </a:lnTo>
                <a:lnTo>
                  <a:pt x="4211240" y="51435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SV"/>
          </a:p>
        </p:txBody>
      </p:sp>
      <p:sp>
        <p:nvSpPr>
          <p:cNvPr id="13" name="TextBox 13"/>
          <p:cNvSpPr txBox="1"/>
          <p:nvPr/>
        </p:nvSpPr>
        <p:spPr>
          <a:xfrm>
            <a:off x="8057376" y="3695905"/>
            <a:ext cx="8568150" cy="4745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220"/>
              </a:lnSpc>
            </a:pPr>
            <a:endParaRPr/>
          </a:p>
          <a:p>
            <a:pPr marL="496571" lvl="1" indent="-248285" algn="just">
              <a:lnSpc>
                <a:spcPts val="3220"/>
              </a:lnSpc>
              <a:buFont typeface="Arial"/>
              <a:buChar char="•"/>
            </a:pPr>
            <a:r>
              <a:rPr lang="en-US" sz="230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El Fondo Mundial ha confirmado el financiamiento para el funcionamiento del MCP-ES hasta 2028, con posibilidad de continuidad hasta 2030. </a:t>
            </a:r>
          </a:p>
          <a:p>
            <a:pPr marL="496571" lvl="1" indent="-248285" algn="just">
              <a:lnSpc>
                <a:spcPts val="3220"/>
              </a:lnSpc>
              <a:buFont typeface="Arial"/>
              <a:buChar char="•"/>
            </a:pPr>
            <a:r>
              <a:rPr lang="en-US" sz="230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Este escenario brinda mayor estabilidad para planificar el fortalecimiento institucional del mecanismo. </a:t>
            </a:r>
          </a:p>
          <a:p>
            <a:pPr marL="496571" lvl="1" indent="-248285" algn="just">
              <a:lnSpc>
                <a:spcPts val="3220"/>
              </a:lnSpc>
              <a:buFont typeface="Arial"/>
              <a:buChar char="•"/>
            </a:pPr>
            <a:r>
              <a:rPr lang="en-US" sz="230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La sostenibilidad ya no debe entenderse únicamente como la preparación para el cierre del financiamiento, sino como la construcción de un mecanismo cada vez más sólido, pertinente y sostenible. </a:t>
            </a:r>
          </a:p>
          <a:p>
            <a:pPr algn="just">
              <a:lnSpc>
                <a:spcPts val="2800"/>
              </a:lnSpc>
            </a:pPr>
            <a:endParaRPr lang="en-US" sz="2300">
              <a:solidFill>
                <a:srgbClr val="000000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8745463" y="2420969"/>
            <a:ext cx="8109037" cy="10902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79"/>
              </a:lnSpc>
            </a:pPr>
            <a:r>
              <a:rPr lang="en-US" sz="3199" b="1">
                <a:solidFill>
                  <a:srgbClr val="036CAF"/>
                </a:solidFill>
                <a:latin typeface="Garet Bold"/>
                <a:ea typeface="Garet Bold"/>
                <a:cs typeface="Garet Bold"/>
                <a:sym typeface="Garet Bold"/>
              </a:rPr>
              <a:t>El contexto actual nos ofrece una oportunidad estratégica.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079554" y="8689340"/>
            <a:ext cx="10927346" cy="16522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79"/>
              </a:lnSpc>
            </a:pPr>
            <a:r>
              <a:rPr lang="en-US" sz="3199" b="1">
                <a:solidFill>
                  <a:srgbClr val="036CAF"/>
                </a:solidFill>
                <a:latin typeface="Garet Bold"/>
                <a:ea typeface="Garet Bold"/>
                <a:cs typeface="Garet Bold"/>
                <a:sym typeface="Garet Bold"/>
              </a:rPr>
              <a:t>Hoy contamos con tiempo para construir el MCP-ES que queremos para el futuro.</a:t>
            </a:r>
          </a:p>
          <a:p>
            <a:pPr algn="l">
              <a:lnSpc>
                <a:spcPts val="4479"/>
              </a:lnSpc>
            </a:pPr>
            <a:endParaRPr lang="en-US" sz="3199" b="1">
              <a:solidFill>
                <a:srgbClr val="036CAF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878" r="-4878"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3" name="Freeform 3"/>
          <p:cNvSpPr/>
          <p:nvPr/>
        </p:nvSpPr>
        <p:spPr>
          <a:xfrm flipV="1">
            <a:off x="-199871" y="-123045"/>
            <a:ext cx="4211241" cy="5143500"/>
          </a:xfrm>
          <a:custGeom>
            <a:avLst/>
            <a:gdLst/>
            <a:ahLst/>
            <a:cxnLst/>
            <a:rect l="l" t="t" r="r" b="b"/>
            <a:pathLst>
              <a:path w="4211241" h="5143500">
                <a:moveTo>
                  <a:pt x="0" y="5143500"/>
                </a:moveTo>
                <a:lnTo>
                  <a:pt x="4211241" y="5143500"/>
                </a:lnTo>
                <a:lnTo>
                  <a:pt x="4211241" y="0"/>
                </a:lnTo>
                <a:lnTo>
                  <a:pt x="0" y="0"/>
                </a:lnTo>
                <a:lnTo>
                  <a:pt x="0" y="51435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SV"/>
          </a:p>
        </p:txBody>
      </p:sp>
      <p:sp>
        <p:nvSpPr>
          <p:cNvPr id="4" name="Freeform 4"/>
          <p:cNvSpPr/>
          <p:nvPr/>
        </p:nvSpPr>
        <p:spPr>
          <a:xfrm flipH="1">
            <a:off x="-1247531" y="7039346"/>
            <a:ext cx="10980066" cy="4639078"/>
          </a:xfrm>
          <a:custGeom>
            <a:avLst/>
            <a:gdLst/>
            <a:ahLst/>
            <a:cxnLst/>
            <a:rect l="l" t="t" r="r" b="b"/>
            <a:pathLst>
              <a:path w="10980066" h="4639078">
                <a:moveTo>
                  <a:pt x="10980066" y="0"/>
                </a:moveTo>
                <a:lnTo>
                  <a:pt x="0" y="0"/>
                </a:lnTo>
                <a:lnTo>
                  <a:pt x="0" y="4639078"/>
                </a:lnTo>
                <a:lnTo>
                  <a:pt x="10980066" y="4639078"/>
                </a:lnTo>
                <a:lnTo>
                  <a:pt x="10980066" y="0"/>
                </a:lnTo>
                <a:close/>
              </a:path>
            </a:pathLst>
          </a:custGeom>
          <a:blipFill>
            <a:blip>
              <a:alphaModFix amt="3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5" name="Freeform 5"/>
          <p:cNvSpPr/>
          <p:nvPr/>
        </p:nvSpPr>
        <p:spPr>
          <a:xfrm>
            <a:off x="638202" y="5370511"/>
            <a:ext cx="1267548" cy="1207627"/>
          </a:xfrm>
          <a:custGeom>
            <a:avLst/>
            <a:gdLst/>
            <a:ahLst/>
            <a:cxnLst/>
            <a:rect l="l" t="t" r="r" b="b"/>
            <a:pathLst>
              <a:path w="1267548" h="1207627">
                <a:moveTo>
                  <a:pt x="0" y="0"/>
                </a:moveTo>
                <a:lnTo>
                  <a:pt x="1267547" y="0"/>
                </a:lnTo>
                <a:lnTo>
                  <a:pt x="1267547" y="1207627"/>
                </a:lnTo>
                <a:lnTo>
                  <a:pt x="0" y="12076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6" name="TextBox 6"/>
          <p:cNvSpPr txBox="1"/>
          <p:nvPr/>
        </p:nvSpPr>
        <p:spPr>
          <a:xfrm>
            <a:off x="4604907" y="1176466"/>
            <a:ext cx="11969066" cy="1848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399"/>
              </a:lnSpc>
            </a:pPr>
            <a:r>
              <a:rPr lang="en-US" sz="6399" b="1">
                <a:solidFill>
                  <a:srgbClr val="000000"/>
                </a:solidFill>
                <a:latin typeface="Agrandir Narrow Bold"/>
                <a:ea typeface="Agrandir Narrow Bold"/>
                <a:cs typeface="Agrandir Narrow Bold"/>
                <a:sym typeface="Agrandir Narrow Bold"/>
              </a:rPr>
              <a:t>¿QUÉ CONSTRUIREMOS HOY?</a:t>
            </a:r>
          </a:p>
          <a:p>
            <a:pPr algn="l">
              <a:lnSpc>
                <a:spcPts val="6399"/>
              </a:lnSpc>
            </a:pPr>
            <a:endParaRPr lang="en-US" sz="6399" b="1">
              <a:solidFill>
                <a:srgbClr val="000000"/>
              </a:solidFill>
              <a:latin typeface="Agrandir Narrow Bold"/>
              <a:ea typeface="Agrandir Narrow Bold"/>
              <a:cs typeface="Agrandir Narrow Bold"/>
              <a:sym typeface="Agrandir Narrow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808297" y="5313361"/>
            <a:ext cx="9511123" cy="1973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9286" lvl="1" indent="-334643" algn="l">
              <a:lnSpc>
                <a:spcPts val="4339"/>
              </a:lnSpc>
              <a:buAutoNum type="arabicPeriod"/>
            </a:pPr>
            <a:r>
              <a:rPr lang="en-US" sz="309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Funciones estratégicas</a:t>
            </a:r>
          </a:p>
          <a:p>
            <a:pPr algn="l">
              <a:lnSpc>
                <a:spcPts val="4339"/>
              </a:lnSpc>
            </a:pPr>
            <a:endParaRPr lang="en-US" sz="3099">
              <a:solidFill>
                <a:srgbClr val="000000"/>
              </a:solidFill>
              <a:latin typeface="Garet"/>
              <a:ea typeface="Garet"/>
              <a:cs typeface="Garet"/>
              <a:sym typeface="Garet"/>
            </a:endParaRPr>
          </a:p>
          <a:p>
            <a:pPr marL="669286" lvl="1" indent="-334643" algn="l">
              <a:lnSpc>
                <a:spcPts val="4339"/>
              </a:lnSpc>
              <a:buAutoNum type="arabicPeriod"/>
            </a:pPr>
            <a:r>
              <a:rPr lang="en-US" sz="309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Principios del modelo organizativo</a:t>
            </a:r>
          </a:p>
          <a:p>
            <a:pPr algn="just">
              <a:lnSpc>
                <a:spcPts val="2800"/>
              </a:lnSpc>
            </a:pPr>
            <a:endParaRPr lang="en-US" sz="3099">
              <a:solidFill>
                <a:srgbClr val="000000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785004" y="2958974"/>
            <a:ext cx="14474296" cy="1834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919"/>
              </a:lnSpc>
              <a:spcBef>
                <a:spcPct val="0"/>
              </a:spcBef>
            </a:pPr>
            <a:r>
              <a:rPr lang="en-US" sz="2799" b="1">
                <a:solidFill>
                  <a:srgbClr val="036CAF"/>
                </a:solidFill>
                <a:latin typeface="Garet Bold"/>
                <a:ea typeface="Garet Bold"/>
                <a:cs typeface="Garet Bold"/>
                <a:sym typeface="Garet Bold"/>
              </a:rPr>
              <a:t>Durante </a:t>
            </a:r>
            <a:r>
              <a:rPr lang="en-US" sz="2799" b="1" u="none" strike="noStrike">
                <a:solidFill>
                  <a:srgbClr val="036CAF"/>
                </a:solidFill>
                <a:latin typeface="Garet Bold"/>
                <a:ea typeface="Garet Bold"/>
                <a:cs typeface="Garet Bold"/>
                <a:sym typeface="Garet Bold"/>
              </a:rPr>
              <a:t>esta reunión el Comité iniciará la construcción del Modelo Institucional del MCP-ES mediante la definición de dos componentes fundamentales:</a:t>
            </a:r>
          </a:p>
          <a:p>
            <a:pPr marL="0" lvl="0" indent="0" algn="l">
              <a:lnSpc>
                <a:spcPts val="2800"/>
              </a:lnSpc>
              <a:spcBef>
                <a:spcPct val="0"/>
              </a:spcBef>
            </a:pPr>
            <a:endParaRPr lang="en-US" sz="2799" b="1" u="none" strike="noStrike">
              <a:solidFill>
                <a:srgbClr val="036CAF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878" r="-4878"/>
            </a:stretch>
          </a:blipFill>
        </p:spPr>
        <p:txBody>
          <a:bodyPr/>
          <a:lstStyle/>
          <a:p>
            <a:endParaRPr lang="es-SV"/>
          </a:p>
        </p:txBody>
      </p:sp>
      <p:grpSp>
        <p:nvGrpSpPr>
          <p:cNvPr id="3" name="Group 3"/>
          <p:cNvGrpSpPr/>
          <p:nvPr/>
        </p:nvGrpSpPr>
        <p:grpSpPr>
          <a:xfrm>
            <a:off x="4718599" y="2571750"/>
            <a:ext cx="7664925" cy="2367915"/>
            <a:chOff x="0" y="0"/>
            <a:chExt cx="2018746" cy="62364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018746" cy="623648"/>
            </a:xfrm>
            <a:custGeom>
              <a:avLst/>
              <a:gdLst/>
              <a:ahLst/>
              <a:cxnLst/>
              <a:rect l="l" t="t" r="r" b="b"/>
              <a:pathLst>
                <a:path w="2018746" h="623648">
                  <a:moveTo>
                    <a:pt x="101005" y="0"/>
                  </a:moveTo>
                  <a:lnTo>
                    <a:pt x="1917741" y="0"/>
                  </a:lnTo>
                  <a:cubicBezTo>
                    <a:pt x="1944529" y="0"/>
                    <a:pt x="1970220" y="10642"/>
                    <a:pt x="1989162" y="29584"/>
                  </a:cubicBezTo>
                  <a:cubicBezTo>
                    <a:pt x="2008104" y="48526"/>
                    <a:pt x="2018746" y="74216"/>
                    <a:pt x="2018746" y="101005"/>
                  </a:cubicBezTo>
                  <a:lnTo>
                    <a:pt x="2018746" y="522644"/>
                  </a:lnTo>
                  <a:cubicBezTo>
                    <a:pt x="2018746" y="549432"/>
                    <a:pt x="2008104" y="575123"/>
                    <a:pt x="1989162" y="594065"/>
                  </a:cubicBezTo>
                  <a:cubicBezTo>
                    <a:pt x="1970220" y="613007"/>
                    <a:pt x="1944529" y="623648"/>
                    <a:pt x="1917741" y="623648"/>
                  </a:cubicBezTo>
                  <a:lnTo>
                    <a:pt x="101005" y="623648"/>
                  </a:lnTo>
                  <a:cubicBezTo>
                    <a:pt x="74216" y="623648"/>
                    <a:pt x="48526" y="613007"/>
                    <a:pt x="29584" y="594065"/>
                  </a:cubicBezTo>
                  <a:cubicBezTo>
                    <a:pt x="10642" y="575123"/>
                    <a:pt x="0" y="549432"/>
                    <a:pt x="0" y="522644"/>
                  </a:cubicBezTo>
                  <a:lnTo>
                    <a:pt x="0" y="101005"/>
                  </a:lnTo>
                  <a:cubicBezTo>
                    <a:pt x="0" y="74216"/>
                    <a:pt x="10642" y="48526"/>
                    <a:pt x="29584" y="29584"/>
                  </a:cubicBezTo>
                  <a:cubicBezTo>
                    <a:pt x="48526" y="10642"/>
                    <a:pt x="74216" y="0"/>
                    <a:pt x="10100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SV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57150"/>
              <a:ext cx="2018746" cy="5664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7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-2806149" y="7938106"/>
            <a:ext cx="10980066" cy="4639078"/>
          </a:xfrm>
          <a:custGeom>
            <a:avLst/>
            <a:gdLst/>
            <a:ahLst/>
            <a:cxnLst/>
            <a:rect l="l" t="t" r="r" b="b"/>
            <a:pathLst>
              <a:path w="10980066" h="4639078">
                <a:moveTo>
                  <a:pt x="10980066" y="0"/>
                </a:moveTo>
                <a:lnTo>
                  <a:pt x="0" y="0"/>
                </a:lnTo>
                <a:lnTo>
                  <a:pt x="0" y="4639078"/>
                </a:lnTo>
                <a:lnTo>
                  <a:pt x="10980066" y="4639078"/>
                </a:lnTo>
                <a:lnTo>
                  <a:pt x="10980066" y="0"/>
                </a:lnTo>
                <a:close/>
              </a:path>
            </a:pathLst>
          </a:custGeom>
          <a:blipFill>
            <a:blip>
              <a:alphaModFix amt="3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7" name="Freeform 7"/>
          <p:cNvSpPr/>
          <p:nvPr/>
        </p:nvSpPr>
        <p:spPr>
          <a:xfrm>
            <a:off x="10114083" y="7938106"/>
            <a:ext cx="10980066" cy="4639078"/>
          </a:xfrm>
          <a:custGeom>
            <a:avLst/>
            <a:gdLst/>
            <a:ahLst/>
            <a:cxnLst/>
            <a:rect l="l" t="t" r="r" b="b"/>
            <a:pathLst>
              <a:path w="10980066" h="4639078">
                <a:moveTo>
                  <a:pt x="0" y="0"/>
                </a:moveTo>
                <a:lnTo>
                  <a:pt x="10980066" y="0"/>
                </a:lnTo>
                <a:lnTo>
                  <a:pt x="10980066" y="4639078"/>
                </a:lnTo>
                <a:lnTo>
                  <a:pt x="0" y="463907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SV"/>
          </a:p>
        </p:txBody>
      </p:sp>
      <p:sp>
        <p:nvSpPr>
          <p:cNvPr id="8" name="Freeform 8"/>
          <p:cNvSpPr/>
          <p:nvPr/>
        </p:nvSpPr>
        <p:spPr>
          <a:xfrm flipV="1">
            <a:off x="0" y="0"/>
            <a:ext cx="4211241" cy="5143500"/>
          </a:xfrm>
          <a:custGeom>
            <a:avLst/>
            <a:gdLst/>
            <a:ahLst/>
            <a:cxnLst/>
            <a:rect l="l" t="t" r="r" b="b"/>
            <a:pathLst>
              <a:path w="4211241" h="5143500">
                <a:moveTo>
                  <a:pt x="0" y="5143500"/>
                </a:moveTo>
                <a:lnTo>
                  <a:pt x="4211241" y="5143500"/>
                </a:lnTo>
                <a:lnTo>
                  <a:pt x="4211241" y="0"/>
                </a:lnTo>
                <a:lnTo>
                  <a:pt x="0" y="0"/>
                </a:lnTo>
                <a:lnTo>
                  <a:pt x="0" y="51435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9" name="Freeform 9"/>
          <p:cNvSpPr/>
          <p:nvPr/>
        </p:nvSpPr>
        <p:spPr>
          <a:xfrm flipH="1" flipV="1">
            <a:off x="14076759" y="0"/>
            <a:ext cx="4211241" cy="5143500"/>
          </a:xfrm>
          <a:custGeom>
            <a:avLst/>
            <a:gdLst/>
            <a:ahLst/>
            <a:cxnLst/>
            <a:rect l="l" t="t" r="r" b="b"/>
            <a:pathLst>
              <a:path w="4211241" h="5143500">
                <a:moveTo>
                  <a:pt x="4211241" y="5143500"/>
                </a:moveTo>
                <a:lnTo>
                  <a:pt x="0" y="5143500"/>
                </a:lnTo>
                <a:lnTo>
                  <a:pt x="0" y="0"/>
                </a:lnTo>
                <a:lnTo>
                  <a:pt x="4211241" y="0"/>
                </a:lnTo>
                <a:lnTo>
                  <a:pt x="4211241" y="51435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SV"/>
          </a:p>
        </p:txBody>
      </p:sp>
      <p:sp>
        <p:nvSpPr>
          <p:cNvPr id="10" name="TextBox 10"/>
          <p:cNvSpPr txBox="1"/>
          <p:nvPr/>
        </p:nvSpPr>
        <p:spPr>
          <a:xfrm>
            <a:off x="2683884" y="276225"/>
            <a:ext cx="12920232" cy="2658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99"/>
              </a:lnSpc>
            </a:pPr>
            <a:r>
              <a:rPr lang="en-US" sz="6399" b="1">
                <a:solidFill>
                  <a:srgbClr val="000000"/>
                </a:solidFill>
                <a:latin typeface="Agrandir Narrow Bold"/>
                <a:ea typeface="Agrandir Narrow Bold"/>
                <a:cs typeface="Agrandir Narrow Bold"/>
                <a:sym typeface="Agrandir Narrow Bold"/>
              </a:rPr>
              <a:t>PRIMER COMPONENTE</a:t>
            </a:r>
          </a:p>
          <a:p>
            <a:pPr algn="ctr">
              <a:lnSpc>
                <a:spcPts val="6399"/>
              </a:lnSpc>
            </a:pPr>
            <a:endParaRPr lang="en-US" sz="6399" b="1">
              <a:solidFill>
                <a:srgbClr val="000000"/>
              </a:solidFill>
              <a:latin typeface="Agrandir Narrow Bold"/>
              <a:ea typeface="Agrandir Narrow Bold"/>
              <a:cs typeface="Agrandir Narrow Bold"/>
              <a:sym typeface="Agrandir Narrow Bold"/>
            </a:endParaRPr>
          </a:p>
          <a:p>
            <a:pPr algn="ctr">
              <a:lnSpc>
                <a:spcPts val="6399"/>
              </a:lnSpc>
            </a:pPr>
            <a:endParaRPr lang="en-US" sz="6399" b="1">
              <a:solidFill>
                <a:srgbClr val="000000"/>
              </a:solidFill>
              <a:latin typeface="Agrandir Narrow Bold"/>
              <a:ea typeface="Agrandir Narrow Bold"/>
              <a:cs typeface="Agrandir Narrow Bold"/>
              <a:sym typeface="Agrandir Narrow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267508" y="2863533"/>
            <a:ext cx="6929422" cy="173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¿Qué funciones deberá cumplir el MCP-ES para responder a la misión y visión que el Pleno ya aprobó?</a:t>
            </a:r>
          </a:p>
          <a:p>
            <a:pPr algn="l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6039404" y="1638617"/>
            <a:ext cx="5385631" cy="680650"/>
            <a:chOff x="0" y="0"/>
            <a:chExt cx="1418438" cy="17926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418438" cy="179266"/>
            </a:xfrm>
            <a:custGeom>
              <a:avLst/>
              <a:gdLst/>
              <a:ahLst/>
              <a:cxnLst/>
              <a:rect l="l" t="t" r="r" b="b"/>
              <a:pathLst>
                <a:path w="1418438" h="179266">
                  <a:moveTo>
                    <a:pt x="89633" y="0"/>
                  </a:moveTo>
                  <a:lnTo>
                    <a:pt x="1328805" y="0"/>
                  </a:lnTo>
                  <a:cubicBezTo>
                    <a:pt x="1352577" y="0"/>
                    <a:pt x="1375375" y="9443"/>
                    <a:pt x="1392185" y="26253"/>
                  </a:cubicBezTo>
                  <a:cubicBezTo>
                    <a:pt x="1408994" y="43062"/>
                    <a:pt x="1418438" y="65861"/>
                    <a:pt x="1418438" y="89633"/>
                  </a:cubicBezTo>
                  <a:lnTo>
                    <a:pt x="1418438" y="89633"/>
                  </a:lnTo>
                  <a:cubicBezTo>
                    <a:pt x="1418438" y="139136"/>
                    <a:pt x="1378308" y="179266"/>
                    <a:pt x="1328805" y="179266"/>
                  </a:cubicBezTo>
                  <a:lnTo>
                    <a:pt x="89633" y="179266"/>
                  </a:lnTo>
                  <a:cubicBezTo>
                    <a:pt x="40130" y="179266"/>
                    <a:pt x="0" y="139136"/>
                    <a:pt x="0" y="89633"/>
                  </a:cubicBezTo>
                  <a:lnTo>
                    <a:pt x="0" y="89633"/>
                  </a:lnTo>
                  <a:cubicBezTo>
                    <a:pt x="0" y="40130"/>
                    <a:pt x="40130" y="0"/>
                    <a:pt x="89633" y="0"/>
                  </a:cubicBezTo>
                  <a:close/>
                </a:path>
              </a:pathLst>
            </a:custGeom>
            <a:solidFill>
              <a:srgbClr val="0062A0"/>
            </a:solidFill>
          </p:spPr>
          <p:txBody>
            <a:bodyPr/>
            <a:lstStyle/>
            <a:p>
              <a:endParaRPr lang="es-SV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418438" cy="2173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5923390" y="1808480"/>
            <a:ext cx="5617659" cy="763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80"/>
              </a:lnSpc>
              <a:spcBef>
                <a:spcPct val="0"/>
              </a:spcBef>
            </a:pPr>
            <a:r>
              <a:rPr lang="en-US" sz="2200" b="1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Funciones </a:t>
            </a:r>
            <a:r>
              <a:rPr lang="en-US" sz="2200" b="1" u="none" strike="noStrike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estratégicas del MCP-ES</a:t>
            </a:r>
          </a:p>
          <a:p>
            <a:pPr marL="0" lvl="0" indent="0" algn="ctr">
              <a:lnSpc>
                <a:spcPts val="3080"/>
              </a:lnSpc>
              <a:spcBef>
                <a:spcPct val="0"/>
              </a:spcBef>
            </a:pPr>
            <a:endParaRPr lang="en-US" sz="2200" b="1" u="none" strike="noStrike">
              <a:solidFill>
                <a:srgbClr val="FFFFFF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2567472" y="5076825"/>
            <a:ext cx="12920232" cy="2658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99"/>
              </a:lnSpc>
            </a:pPr>
            <a:r>
              <a:rPr lang="en-US" sz="6399" b="1">
                <a:solidFill>
                  <a:srgbClr val="000000"/>
                </a:solidFill>
                <a:latin typeface="Agrandir Narrow Bold"/>
                <a:ea typeface="Agrandir Narrow Bold"/>
                <a:cs typeface="Agrandir Narrow Bold"/>
                <a:sym typeface="Agrandir Narrow Bold"/>
              </a:rPr>
              <a:t>SEGUNDO COMPONENTE</a:t>
            </a:r>
          </a:p>
          <a:p>
            <a:pPr algn="ctr">
              <a:lnSpc>
                <a:spcPts val="6399"/>
              </a:lnSpc>
            </a:pPr>
            <a:endParaRPr lang="en-US" sz="6399" b="1">
              <a:solidFill>
                <a:srgbClr val="000000"/>
              </a:solidFill>
              <a:latin typeface="Agrandir Narrow Bold"/>
              <a:ea typeface="Agrandir Narrow Bold"/>
              <a:cs typeface="Agrandir Narrow Bold"/>
              <a:sym typeface="Agrandir Narrow Bold"/>
            </a:endParaRPr>
          </a:p>
          <a:p>
            <a:pPr algn="ctr">
              <a:lnSpc>
                <a:spcPts val="6399"/>
              </a:lnSpc>
            </a:pPr>
            <a:endParaRPr lang="en-US" sz="6399" b="1">
              <a:solidFill>
                <a:srgbClr val="000000"/>
              </a:solidFill>
              <a:latin typeface="Agrandir Narrow Bold"/>
              <a:ea typeface="Agrandir Narrow Bold"/>
              <a:cs typeface="Agrandir Narrow Bold"/>
              <a:sym typeface="Agrandir Narrow Bold"/>
            </a:endParaRPr>
          </a:p>
        </p:txBody>
      </p:sp>
      <p:grpSp>
        <p:nvGrpSpPr>
          <p:cNvPr id="17" name="Group 17"/>
          <p:cNvGrpSpPr/>
          <p:nvPr/>
        </p:nvGrpSpPr>
        <p:grpSpPr>
          <a:xfrm>
            <a:off x="6155816" y="6421995"/>
            <a:ext cx="5976368" cy="803340"/>
            <a:chOff x="0" y="0"/>
            <a:chExt cx="1574023" cy="21157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574023" cy="211579"/>
            </a:xfrm>
            <a:custGeom>
              <a:avLst/>
              <a:gdLst/>
              <a:ahLst/>
              <a:cxnLst/>
              <a:rect l="l" t="t" r="r" b="b"/>
              <a:pathLst>
                <a:path w="1574023" h="211579">
                  <a:moveTo>
                    <a:pt x="105790" y="0"/>
                  </a:moveTo>
                  <a:lnTo>
                    <a:pt x="1468233" y="0"/>
                  </a:lnTo>
                  <a:cubicBezTo>
                    <a:pt x="1526659" y="0"/>
                    <a:pt x="1574023" y="47364"/>
                    <a:pt x="1574023" y="105790"/>
                  </a:cubicBezTo>
                  <a:lnTo>
                    <a:pt x="1574023" y="105790"/>
                  </a:lnTo>
                  <a:cubicBezTo>
                    <a:pt x="1574023" y="164216"/>
                    <a:pt x="1526659" y="211579"/>
                    <a:pt x="1468233" y="211579"/>
                  </a:cubicBezTo>
                  <a:lnTo>
                    <a:pt x="105790" y="211579"/>
                  </a:lnTo>
                  <a:cubicBezTo>
                    <a:pt x="47364" y="211579"/>
                    <a:pt x="0" y="164216"/>
                    <a:pt x="0" y="105790"/>
                  </a:cubicBezTo>
                  <a:lnTo>
                    <a:pt x="0" y="105790"/>
                  </a:lnTo>
                  <a:cubicBezTo>
                    <a:pt x="0" y="47364"/>
                    <a:pt x="47364" y="0"/>
                    <a:pt x="105790" y="0"/>
                  </a:cubicBezTo>
                  <a:close/>
                </a:path>
              </a:pathLst>
            </a:custGeom>
            <a:solidFill>
              <a:srgbClr val="0062A0"/>
            </a:solidFill>
          </p:spPr>
          <p:txBody>
            <a:bodyPr/>
            <a:lstStyle/>
            <a:p>
              <a:endParaRPr lang="es-SV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1574023" cy="2496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6218759" y="6462065"/>
            <a:ext cx="5617659" cy="763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080"/>
              </a:lnSpc>
              <a:spcBef>
                <a:spcPct val="0"/>
              </a:spcBef>
            </a:pPr>
            <a:r>
              <a:rPr lang="en-US" sz="2200" b="1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Principios d</a:t>
            </a:r>
            <a:r>
              <a:rPr lang="en-US" sz="2200" b="1" u="none" strike="noStrike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el modelo organizativo</a:t>
            </a:r>
          </a:p>
          <a:p>
            <a:pPr marL="0" lvl="0" indent="0" algn="r">
              <a:lnSpc>
                <a:spcPts val="3080"/>
              </a:lnSpc>
              <a:spcBef>
                <a:spcPct val="0"/>
              </a:spcBef>
            </a:pPr>
            <a:endParaRPr lang="en-US" sz="2200" b="1" u="none" strike="noStrike">
              <a:solidFill>
                <a:srgbClr val="FFFFFF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grpSp>
        <p:nvGrpSpPr>
          <p:cNvPr id="21" name="Group 21"/>
          <p:cNvGrpSpPr/>
          <p:nvPr/>
        </p:nvGrpSpPr>
        <p:grpSpPr>
          <a:xfrm>
            <a:off x="5267508" y="7568235"/>
            <a:ext cx="7664925" cy="2367915"/>
            <a:chOff x="0" y="0"/>
            <a:chExt cx="2018746" cy="623648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018746" cy="623648"/>
            </a:xfrm>
            <a:custGeom>
              <a:avLst/>
              <a:gdLst/>
              <a:ahLst/>
              <a:cxnLst/>
              <a:rect l="l" t="t" r="r" b="b"/>
              <a:pathLst>
                <a:path w="2018746" h="623648">
                  <a:moveTo>
                    <a:pt x="101005" y="0"/>
                  </a:moveTo>
                  <a:lnTo>
                    <a:pt x="1917741" y="0"/>
                  </a:lnTo>
                  <a:cubicBezTo>
                    <a:pt x="1944529" y="0"/>
                    <a:pt x="1970220" y="10642"/>
                    <a:pt x="1989162" y="29584"/>
                  </a:cubicBezTo>
                  <a:cubicBezTo>
                    <a:pt x="2008104" y="48526"/>
                    <a:pt x="2018746" y="74216"/>
                    <a:pt x="2018746" y="101005"/>
                  </a:cubicBezTo>
                  <a:lnTo>
                    <a:pt x="2018746" y="522644"/>
                  </a:lnTo>
                  <a:cubicBezTo>
                    <a:pt x="2018746" y="549432"/>
                    <a:pt x="2008104" y="575123"/>
                    <a:pt x="1989162" y="594065"/>
                  </a:cubicBezTo>
                  <a:cubicBezTo>
                    <a:pt x="1970220" y="613007"/>
                    <a:pt x="1944529" y="623648"/>
                    <a:pt x="1917741" y="623648"/>
                  </a:cubicBezTo>
                  <a:lnTo>
                    <a:pt x="101005" y="623648"/>
                  </a:lnTo>
                  <a:cubicBezTo>
                    <a:pt x="74216" y="623648"/>
                    <a:pt x="48526" y="613007"/>
                    <a:pt x="29584" y="594065"/>
                  </a:cubicBezTo>
                  <a:cubicBezTo>
                    <a:pt x="10642" y="575123"/>
                    <a:pt x="0" y="549432"/>
                    <a:pt x="0" y="522644"/>
                  </a:cubicBezTo>
                  <a:lnTo>
                    <a:pt x="0" y="101005"/>
                  </a:lnTo>
                  <a:cubicBezTo>
                    <a:pt x="0" y="74216"/>
                    <a:pt x="10642" y="48526"/>
                    <a:pt x="29584" y="29584"/>
                  </a:cubicBezTo>
                  <a:cubicBezTo>
                    <a:pt x="48526" y="10642"/>
                    <a:pt x="74216" y="0"/>
                    <a:pt x="10100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SV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57150"/>
              <a:ext cx="2018746" cy="5664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70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5679289" y="7890481"/>
            <a:ext cx="6929422" cy="173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Si estas serán las funciones del MCP-ES, ¿qué características deberá tener su modelo organizativo para cumplirlas?</a:t>
            </a:r>
          </a:p>
          <a:p>
            <a:pPr algn="l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Garet"/>
              <a:ea typeface="Garet"/>
              <a:cs typeface="Garet"/>
              <a:sym typeface="Gare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878" r="-4878"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3" name="Freeform 3"/>
          <p:cNvSpPr/>
          <p:nvPr/>
        </p:nvSpPr>
        <p:spPr>
          <a:xfrm flipH="1">
            <a:off x="-1812254" y="5910812"/>
            <a:ext cx="10980066" cy="4639078"/>
          </a:xfrm>
          <a:custGeom>
            <a:avLst/>
            <a:gdLst/>
            <a:ahLst/>
            <a:cxnLst/>
            <a:rect l="l" t="t" r="r" b="b"/>
            <a:pathLst>
              <a:path w="10980066" h="4639078">
                <a:moveTo>
                  <a:pt x="10980066" y="0"/>
                </a:moveTo>
                <a:lnTo>
                  <a:pt x="0" y="0"/>
                </a:lnTo>
                <a:lnTo>
                  <a:pt x="0" y="4639078"/>
                </a:lnTo>
                <a:lnTo>
                  <a:pt x="10980066" y="4639078"/>
                </a:lnTo>
                <a:lnTo>
                  <a:pt x="10980066" y="0"/>
                </a:lnTo>
                <a:close/>
              </a:path>
            </a:pathLst>
          </a:custGeom>
          <a:blipFill>
            <a:blip>
              <a:alphaModFix amt="3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4" name="Freeform 4"/>
          <p:cNvSpPr/>
          <p:nvPr/>
        </p:nvSpPr>
        <p:spPr>
          <a:xfrm>
            <a:off x="9120187" y="5910812"/>
            <a:ext cx="10980066" cy="4639078"/>
          </a:xfrm>
          <a:custGeom>
            <a:avLst/>
            <a:gdLst/>
            <a:ahLst/>
            <a:cxnLst/>
            <a:rect l="l" t="t" r="r" b="b"/>
            <a:pathLst>
              <a:path w="10980066" h="4639078">
                <a:moveTo>
                  <a:pt x="0" y="0"/>
                </a:moveTo>
                <a:lnTo>
                  <a:pt x="10980067" y="0"/>
                </a:lnTo>
                <a:lnTo>
                  <a:pt x="10980067" y="4639078"/>
                </a:lnTo>
                <a:lnTo>
                  <a:pt x="0" y="463907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5" name="Freeform 5"/>
          <p:cNvSpPr/>
          <p:nvPr/>
        </p:nvSpPr>
        <p:spPr>
          <a:xfrm>
            <a:off x="0" y="7966710"/>
            <a:ext cx="18288000" cy="2583180"/>
          </a:xfrm>
          <a:custGeom>
            <a:avLst/>
            <a:gdLst/>
            <a:ahLst/>
            <a:cxnLst/>
            <a:rect l="l" t="t" r="r" b="b"/>
            <a:pathLst>
              <a:path w="18288000" h="2583180">
                <a:moveTo>
                  <a:pt x="0" y="0"/>
                </a:moveTo>
                <a:lnTo>
                  <a:pt x="18288000" y="0"/>
                </a:lnTo>
                <a:lnTo>
                  <a:pt x="18288000" y="2583180"/>
                </a:lnTo>
                <a:lnTo>
                  <a:pt x="0" y="25831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  <p:grpSp>
        <p:nvGrpSpPr>
          <p:cNvPr id="6" name="Group 6"/>
          <p:cNvGrpSpPr/>
          <p:nvPr/>
        </p:nvGrpSpPr>
        <p:grpSpPr>
          <a:xfrm>
            <a:off x="985645" y="684768"/>
            <a:ext cx="16273655" cy="7425734"/>
            <a:chOff x="0" y="0"/>
            <a:chExt cx="4286066" cy="195574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86066" cy="1955749"/>
            </a:xfrm>
            <a:custGeom>
              <a:avLst/>
              <a:gdLst/>
              <a:ahLst/>
              <a:cxnLst/>
              <a:rect l="l" t="t" r="r" b="b"/>
              <a:pathLst>
                <a:path w="4286066" h="1955749">
                  <a:moveTo>
                    <a:pt x="47573" y="0"/>
                  </a:moveTo>
                  <a:lnTo>
                    <a:pt x="4238492" y="0"/>
                  </a:lnTo>
                  <a:cubicBezTo>
                    <a:pt x="4264766" y="0"/>
                    <a:pt x="4286066" y="21299"/>
                    <a:pt x="4286066" y="47573"/>
                  </a:cubicBezTo>
                  <a:lnTo>
                    <a:pt x="4286066" y="1908176"/>
                  </a:lnTo>
                  <a:cubicBezTo>
                    <a:pt x="4286066" y="1920793"/>
                    <a:pt x="4281053" y="1932893"/>
                    <a:pt x="4272131" y="1941815"/>
                  </a:cubicBezTo>
                  <a:cubicBezTo>
                    <a:pt x="4263210" y="1950737"/>
                    <a:pt x="4251110" y="1955749"/>
                    <a:pt x="4238492" y="1955749"/>
                  </a:cubicBezTo>
                  <a:lnTo>
                    <a:pt x="47573" y="1955749"/>
                  </a:lnTo>
                  <a:cubicBezTo>
                    <a:pt x="34956" y="1955749"/>
                    <a:pt x="22856" y="1950737"/>
                    <a:pt x="13934" y="1941815"/>
                  </a:cubicBezTo>
                  <a:cubicBezTo>
                    <a:pt x="5012" y="1932893"/>
                    <a:pt x="0" y="1920793"/>
                    <a:pt x="0" y="1908176"/>
                  </a:cubicBezTo>
                  <a:lnTo>
                    <a:pt x="0" y="47573"/>
                  </a:lnTo>
                  <a:cubicBezTo>
                    <a:pt x="0" y="34956"/>
                    <a:pt x="5012" y="22856"/>
                    <a:pt x="13934" y="13934"/>
                  </a:cubicBezTo>
                  <a:cubicBezTo>
                    <a:pt x="22856" y="5012"/>
                    <a:pt x="34956" y="0"/>
                    <a:pt x="4757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SV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57150"/>
              <a:ext cx="4286066" cy="18985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7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5725588" y="1299963"/>
            <a:ext cx="9051815" cy="6388458"/>
          </a:xfrm>
          <a:custGeom>
            <a:avLst/>
            <a:gdLst/>
            <a:ahLst/>
            <a:cxnLst/>
            <a:rect l="l" t="t" r="r" b="b"/>
            <a:pathLst>
              <a:path w="9051815" h="6388458">
                <a:moveTo>
                  <a:pt x="0" y="0"/>
                </a:moveTo>
                <a:lnTo>
                  <a:pt x="9051815" y="0"/>
                </a:lnTo>
                <a:lnTo>
                  <a:pt x="9051815" y="6388458"/>
                </a:lnTo>
                <a:lnTo>
                  <a:pt x="0" y="638845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10" name="Freeform 10"/>
          <p:cNvSpPr/>
          <p:nvPr/>
        </p:nvSpPr>
        <p:spPr>
          <a:xfrm>
            <a:off x="1337495" y="1028700"/>
            <a:ext cx="4680569" cy="1622597"/>
          </a:xfrm>
          <a:custGeom>
            <a:avLst/>
            <a:gdLst/>
            <a:ahLst/>
            <a:cxnLst/>
            <a:rect l="l" t="t" r="r" b="b"/>
            <a:pathLst>
              <a:path w="4680569" h="1622597">
                <a:moveTo>
                  <a:pt x="0" y="0"/>
                </a:moveTo>
                <a:lnTo>
                  <a:pt x="4680569" y="0"/>
                </a:lnTo>
                <a:lnTo>
                  <a:pt x="4680569" y="1622597"/>
                </a:lnTo>
                <a:lnTo>
                  <a:pt x="0" y="16225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461</Words>
  <Application>Microsoft Office PowerPoint</Application>
  <PresentationFormat>Personalizado</PresentationFormat>
  <Paragraphs>68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Garet</vt:lpstr>
      <vt:lpstr>Agrandir Narrow Bold</vt:lpstr>
      <vt:lpstr>Calibri</vt:lpstr>
      <vt:lpstr>Open Sans</vt:lpstr>
      <vt:lpstr>Garet Bold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Reunión CST04-2026</dc:title>
  <dc:creator>María Eugenia Ochoa Valencia</dc:creator>
  <cp:lastModifiedBy>Administración y Comunicaciones MCP</cp:lastModifiedBy>
  <cp:revision>2</cp:revision>
  <dcterms:created xsi:type="dcterms:W3CDTF">2006-08-16T00:00:00Z</dcterms:created>
  <dcterms:modified xsi:type="dcterms:W3CDTF">2026-07-01T20:22:27Z</dcterms:modified>
  <dc:identifier>DAHOJUZ97bc</dc:identifier>
</cp:coreProperties>
</file>