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1" r:id="rId6"/>
    <p:sldId id="262" r:id="rId7"/>
    <p:sldId id="266" r:id="rId8"/>
    <p:sldId id="265" r:id="rId9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B6799DA-61E8-4A29-9532-B64906405F68}" v="1" dt="2026-08-26T17:26:48.317"/>
    <p1510:client id="{A1F6A318-8ECC-479E-80FF-31487DA38E73}" v="4" dt="2026-08-26T17:09:25.21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ta Alicia Alvarado de Magaña" userId="8294032b-ec43-48bf-992a-ad1cff917001" providerId="ADAL" clId="{3EE23A7F-2B0F-4BD2-A371-BBD138CE0044}"/>
    <pc:docChg chg="custSel addSld modSld">
      <pc:chgData name="Marta Alicia Alvarado de Magaña" userId="8294032b-ec43-48bf-992a-ad1cff917001" providerId="ADAL" clId="{3EE23A7F-2B0F-4BD2-A371-BBD138CE0044}" dt="2026-08-26T17:27:26.201" v="5" actId="122"/>
      <pc:docMkLst>
        <pc:docMk/>
      </pc:docMkLst>
      <pc:sldChg chg="delSp modSp add mod">
        <pc:chgData name="Marta Alicia Alvarado de Magaña" userId="8294032b-ec43-48bf-992a-ad1cff917001" providerId="ADAL" clId="{3EE23A7F-2B0F-4BD2-A371-BBD138CE0044}" dt="2026-08-26T17:27:26.201" v="5" actId="122"/>
        <pc:sldMkLst>
          <pc:docMk/>
          <pc:sldMk cId="254248422" sldId="266"/>
        </pc:sldMkLst>
        <pc:spChg chg="del">
          <ac:chgData name="Marta Alicia Alvarado de Magaña" userId="8294032b-ec43-48bf-992a-ad1cff917001" providerId="ADAL" clId="{3EE23A7F-2B0F-4BD2-A371-BBD138CE0044}" dt="2026-08-26T17:27:00.040" v="2" actId="478"/>
          <ac:spMkLst>
            <pc:docMk/>
            <pc:sldMk cId="254248422" sldId="266"/>
            <ac:spMk id="3" creationId="{186F92CB-0352-F918-7204-C2E1046D8C4B}"/>
          </ac:spMkLst>
        </pc:spChg>
        <pc:spChg chg="mod">
          <ac:chgData name="Marta Alicia Alvarado de Magaña" userId="8294032b-ec43-48bf-992a-ad1cff917001" providerId="ADAL" clId="{3EE23A7F-2B0F-4BD2-A371-BBD138CE0044}" dt="2026-08-26T17:27:26.201" v="5" actId="122"/>
          <ac:spMkLst>
            <pc:docMk/>
            <pc:sldMk cId="254248422" sldId="266"/>
            <ac:spMk id="6" creationId="{33AE497B-92D0-DF70-4143-27920348FA3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57881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SV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[Sources]
Minuta Reunión Conjunta Comité de Ética y Comité ad hoc de Propuestas, p. 1, líneas 2-12: identificación de reunión, fecha y objetivo.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[Sources]
La reunión incluyó una mezcla del Comité ad hoc y parte del Comité de Ética; se indicó que el Comité de Ética apoyaba con asesorías puntuales. Archivo: líneas 175-188. La inquietud sobre conflicto de interés se planteó durante el proceso y fue vinculada a la reunión con el Comité de Ética. Archivo: líneas 539-546.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[Sources]
Margareth Celse-l’Hoste leyó la orientación: miembros del MCP procedentes de la misma entidad que un candidato a RP o de un subreceptor que trabajó con el candidato a RP en el ciclo previo deben abstenerse de participar en el proceso de nombramiento y toma de decisiones relacionadas. Archivo: líneas 520-532. Confirmó que aplica al caso consultado. Archivo: líneas 541-542.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[Sources]
Durante la llamada se señaló que dentro del Comité ad hoc estaban representadas organizaciones subreceptoras actuales. Archivo: líneas 494-511. Marta Alicia resumió que había una indicación clara de que las tres colegas subreceptoras no deberían participar en el Comité ad hoc de identificación del nuevo RP, y Margareth confirmó. Archivo: líneas 567-572.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D2778E-5F83-791D-1A9A-DAA20FD3E3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C103338-EB2C-AF9A-5497-1BA40F882E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DAA901E-5BB6-B2C7-E0A6-C4C0EAD17D9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[Sources]
Durante la llamada se señaló que dentro del Comité ad hoc estaban representadas organizaciones subreceptoras actuales. Archivo: líneas 494-511. Marta Alicia resumió que había una indicación clara de que las tres colegas subreceptoras no deberían participar en el Comité ad hoc de identificación del nuevo RP, y Margareth confirmó. Archivo: líneas 567-572.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93B87F-6AB0-EFE0-ECB2-1B63D221247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35493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F1F639-F6AD-944F-F9D8-1E0C8C569A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CAADDF4-DB49-9338-1660-E46CDB1618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SV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DDF7E71-9563-5DC1-DB1E-F774FBB2B6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[Sources]
Minuta, p. 1, líneas 8-12: objetivo de la reunión.
Minuta, p. 6-7, líneas 207-241: acuerdos, próximos pasos y cierre.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16CE71-C101-ADAF-FF4F-10A3E761C57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4538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1028168" y="2539999"/>
            <a:ext cx="9966960" cy="12344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Autofit/>
          </a:bodyPr>
          <a:lstStyle/>
          <a:p>
            <a:pPr marL="0" indent="0" algn="ctr">
              <a:buNone/>
            </a:pPr>
            <a:r>
              <a:rPr lang="es-MX" sz="32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Informe y propuesta de ajuste en la integración del Comité ad hoc para el proceso de nombramiento del RP del CS8, en atención a las orientaciones del Fondo Mundial</a:t>
            </a:r>
            <a:endParaRPr lang="en-US" sz="3200" b="1" dirty="0"/>
          </a:p>
        </p:txBody>
      </p:sp>
      <p:sp>
        <p:nvSpPr>
          <p:cNvPr id="7" name="Shape 5"/>
          <p:cNvSpPr/>
          <p:nvPr/>
        </p:nvSpPr>
        <p:spPr>
          <a:xfrm>
            <a:off x="1644856" y="4511395"/>
            <a:ext cx="8138160" cy="0"/>
          </a:xfrm>
          <a:prstGeom prst="line">
            <a:avLst/>
          </a:prstGeom>
          <a:noFill/>
          <a:ln w="15240">
            <a:solidFill>
              <a:srgbClr val="DDE4EC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11" name="Shape 9"/>
          <p:cNvSpPr/>
          <p:nvPr/>
        </p:nvSpPr>
        <p:spPr>
          <a:xfrm>
            <a:off x="594360" y="6309360"/>
            <a:ext cx="11018520" cy="0"/>
          </a:xfrm>
          <a:prstGeom prst="line">
            <a:avLst/>
          </a:prstGeom>
          <a:noFill/>
          <a:ln w="10160">
            <a:solidFill>
              <a:srgbClr val="DDE4EC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224B709E-E336-A336-8C17-1E6850D056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" y="-25400"/>
            <a:ext cx="12192000" cy="1651000"/>
          </a:xfrm>
          <a:prstGeom prst="rect">
            <a:avLst/>
          </a:prstGeom>
        </p:spPr>
      </p:pic>
      <p:sp>
        <p:nvSpPr>
          <p:cNvPr id="13" name="Text 4">
            <a:extLst>
              <a:ext uri="{FF2B5EF4-FFF2-40B4-BE49-F238E27FC236}">
                <a16:creationId xmlns:a16="http://schemas.microsoft.com/office/drawing/2014/main" id="{944E81A0-8E4F-E5C1-077D-94EF3792B142}"/>
              </a:ext>
            </a:extLst>
          </p:cNvPr>
          <p:cNvSpPr/>
          <p:nvPr/>
        </p:nvSpPr>
        <p:spPr>
          <a:xfrm>
            <a:off x="1421572" y="4688838"/>
            <a:ext cx="9359841" cy="65836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Autofit/>
          </a:bodyPr>
          <a:lstStyle/>
          <a:p>
            <a:pPr algn="ctr"/>
            <a:r>
              <a:rPr lang="en-US" sz="2400" dirty="0"/>
              <a:t>Presentado por: </a:t>
            </a:r>
          </a:p>
          <a:p>
            <a:pPr algn="ctr"/>
            <a:r>
              <a:rPr lang="en-US" sz="2400" dirty="0"/>
              <a:t>Lcda. Marta Alicia de Magaña</a:t>
            </a:r>
          </a:p>
          <a:p>
            <a:pPr algn="ctr"/>
            <a:r>
              <a:rPr lang="en-US" sz="2400" dirty="0"/>
              <a:t>Directora Ejecutiva </a:t>
            </a:r>
          </a:p>
        </p:txBody>
      </p:sp>
      <p:sp>
        <p:nvSpPr>
          <p:cNvPr id="15" name="Text 4">
            <a:extLst>
              <a:ext uri="{FF2B5EF4-FFF2-40B4-BE49-F238E27FC236}">
                <a16:creationId xmlns:a16="http://schemas.microsoft.com/office/drawing/2014/main" id="{63865DF9-FF3A-4B7D-1FB1-116F0AC7EFC9}"/>
              </a:ext>
            </a:extLst>
          </p:cNvPr>
          <p:cNvSpPr/>
          <p:nvPr/>
        </p:nvSpPr>
        <p:spPr>
          <a:xfrm>
            <a:off x="9686970" y="5781986"/>
            <a:ext cx="2221496" cy="65836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5F667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27 de Agosto de 2026</a:t>
            </a:r>
            <a:endParaRPr lang="en-US" sz="1600" dirty="0"/>
          </a:p>
        </p:txBody>
      </p:sp>
      <p:sp>
        <p:nvSpPr>
          <p:cNvPr id="3" name="Text 0">
            <a:extLst>
              <a:ext uri="{FF2B5EF4-FFF2-40B4-BE49-F238E27FC236}">
                <a16:creationId xmlns:a16="http://schemas.microsoft.com/office/drawing/2014/main" id="{999A16ED-D921-950B-77CF-5CA626D21A25}"/>
              </a:ext>
            </a:extLst>
          </p:cNvPr>
          <p:cNvSpPr/>
          <p:nvPr/>
        </p:nvSpPr>
        <p:spPr>
          <a:xfrm>
            <a:off x="107388" y="1675410"/>
            <a:ext cx="20116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F4B321"/>
                </a:solidFill>
              </a:rPr>
              <a:t>Anexo 5</a:t>
            </a:r>
            <a:endParaRPr lang="en-US" sz="1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6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109728"/>
          </a:xfrm>
          <a:prstGeom prst="rect">
            <a:avLst/>
          </a:prstGeom>
          <a:solidFill>
            <a:srgbClr val="C00000"/>
          </a:solidFill>
          <a:ln w="12700">
            <a:solidFill>
              <a:srgbClr val="2A9D8F"/>
            </a:solidFill>
            <a:prstDash val="solid"/>
          </a:ln>
        </p:spPr>
        <p:txBody>
          <a:bodyPr/>
          <a:lstStyle/>
          <a:p>
            <a:endParaRPr lang="es-SV">
              <a:solidFill>
                <a:srgbClr val="C00000"/>
              </a:solidFill>
            </a:endParaRPr>
          </a:p>
        </p:txBody>
      </p:sp>
      <p:sp>
        <p:nvSpPr>
          <p:cNvPr id="3" name="Shape 1"/>
          <p:cNvSpPr/>
          <p:nvPr/>
        </p:nvSpPr>
        <p:spPr>
          <a:xfrm>
            <a:off x="0" y="6748272"/>
            <a:ext cx="12192000" cy="109728"/>
          </a:xfrm>
          <a:prstGeom prst="rect">
            <a:avLst/>
          </a:prstGeom>
          <a:solidFill>
            <a:srgbClr val="C00000"/>
          </a:solidFill>
          <a:ln w="12700">
            <a:solidFill>
              <a:srgbClr val="173B57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4" name="Text 2"/>
          <p:cNvSpPr/>
          <p:nvPr/>
        </p:nvSpPr>
        <p:spPr>
          <a:xfrm>
            <a:off x="594360" y="6446520"/>
            <a:ext cx="2560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5D6A7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MCP-ES · CS8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11109960" y="6428232"/>
            <a:ext cx="5029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D6A7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02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621792" y="1490464"/>
            <a:ext cx="9509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900" b="1" dirty="0">
                <a:solidFill>
                  <a:srgbClr val="173B5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Origen de la consulta</a:t>
            </a:r>
            <a:endParaRPr lang="en-US" sz="2900" dirty="0"/>
          </a:p>
        </p:txBody>
      </p:sp>
      <p:sp>
        <p:nvSpPr>
          <p:cNvPr id="7" name="Text 5"/>
          <p:cNvSpPr/>
          <p:nvPr/>
        </p:nvSpPr>
        <p:spPr>
          <a:xfrm>
            <a:off x="621792" y="2020820"/>
            <a:ext cx="896112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5D6A73"/>
                </a:solidFill>
              </a:rPr>
              <a:t>La aclaración se solicitó antes de iniciar el análisis del Comité ad hoc.</a:t>
            </a:r>
            <a:endParaRPr lang="en-US" sz="1300" dirty="0"/>
          </a:p>
        </p:txBody>
      </p:sp>
      <p:sp>
        <p:nvSpPr>
          <p:cNvPr id="8" name="Shape 6"/>
          <p:cNvSpPr/>
          <p:nvPr/>
        </p:nvSpPr>
        <p:spPr>
          <a:xfrm>
            <a:off x="1234440" y="2907792"/>
            <a:ext cx="9326880" cy="0"/>
          </a:xfrm>
          <a:prstGeom prst="line">
            <a:avLst/>
          </a:prstGeom>
          <a:noFill/>
          <a:ln w="27940">
            <a:solidFill>
              <a:srgbClr val="C9D4DB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SV"/>
          </a:p>
        </p:txBody>
      </p:sp>
      <p:sp>
        <p:nvSpPr>
          <p:cNvPr id="9" name="Shape 7"/>
          <p:cNvSpPr/>
          <p:nvPr/>
        </p:nvSpPr>
        <p:spPr>
          <a:xfrm>
            <a:off x="786384" y="2331720"/>
            <a:ext cx="1051560" cy="1051560"/>
          </a:xfrm>
          <a:prstGeom prst="ellipse">
            <a:avLst/>
          </a:prstGeom>
          <a:solidFill>
            <a:srgbClr val="2A9D8F"/>
          </a:solidFill>
          <a:ln w="15240">
            <a:solidFill>
              <a:srgbClr val="FFFFFF"/>
            </a:solidFill>
            <a:prstDash val="solid"/>
          </a:ln>
          <a:effectLst>
            <a:outerShdw blurRad="25400" dist="127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s-SV"/>
          </a:p>
        </p:txBody>
      </p:sp>
      <p:sp>
        <p:nvSpPr>
          <p:cNvPr id="10" name="Text 8"/>
          <p:cNvSpPr/>
          <p:nvPr/>
        </p:nvSpPr>
        <p:spPr>
          <a:xfrm>
            <a:off x="786384" y="2551176"/>
            <a:ext cx="10515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</a:rPr>
              <a:t>1</a:t>
            </a:r>
            <a:endParaRPr lang="en-US" sz="2000" dirty="0"/>
          </a:p>
        </p:txBody>
      </p:sp>
      <p:sp>
        <p:nvSpPr>
          <p:cNvPr id="11" name="Text 9"/>
          <p:cNvSpPr/>
          <p:nvPr/>
        </p:nvSpPr>
        <p:spPr>
          <a:xfrm>
            <a:off x="466344" y="3611880"/>
            <a:ext cx="1691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73B57"/>
                </a:solidFill>
              </a:rPr>
              <a:t>Pleno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164592" y="4078224"/>
            <a:ext cx="2331720" cy="74980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350" dirty="0">
                <a:solidFill>
                  <a:srgbClr val="20323F"/>
                </a:solidFill>
              </a:rPr>
              <a:t>Nombramiento del Comité ad hoc para el proceso del RP.</a:t>
            </a:r>
            <a:endParaRPr lang="en-US" sz="1350" dirty="0"/>
          </a:p>
        </p:txBody>
      </p:sp>
      <p:sp>
        <p:nvSpPr>
          <p:cNvPr id="13" name="Shape 11"/>
          <p:cNvSpPr/>
          <p:nvPr/>
        </p:nvSpPr>
        <p:spPr>
          <a:xfrm>
            <a:off x="3566160" y="2331720"/>
            <a:ext cx="1051560" cy="1051560"/>
          </a:xfrm>
          <a:prstGeom prst="ellipse">
            <a:avLst/>
          </a:prstGeom>
          <a:solidFill>
            <a:srgbClr val="2A9D8F"/>
          </a:solidFill>
          <a:ln w="15240">
            <a:solidFill>
              <a:srgbClr val="FFFFFF"/>
            </a:solidFill>
            <a:prstDash val="solid"/>
          </a:ln>
          <a:effectLst>
            <a:outerShdw blurRad="25400" dist="127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s-SV"/>
          </a:p>
        </p:txBody>
      </p:sp>
      <p:sp>
        <p:nvSpPr>
          <p:cNvPr id="14" name="Text 12"/>
          <p:cNvSpPr/>
          <p:nvPr/>
        </p:nvSpPr>
        <p:spPr>
          <a:xfrm>
            <a:off x="3566160" y="2551176"/>
            <a:ext cx="10515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</a:rPr>
              <a:t>2</a:t>
            </a:r>
            <a:endParaRPr lang="en-US" sz="2000" dirty="0"/>
          </a:p>
        </p:txBody>
      </p:sp>
      <p:sp>
        <p:nvSpPr>
          <p:cNvPr id="15" name="Text 13"/>
          <p:cNvSpPr/>
          <p:nvPr/>
        </p:nvSpPr>
        <p:spPr>
          <a:xfrm>
            <a:off x="3246120" y="3611880"/>
            <a:ext cx="1691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73B57"/>
                </a:solidFill>
              </a:rPr>
              <a:t>Reunión conjunta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2944368" y="4078224"/>
            <a:ext cx="2331720" cy="74980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350" dirty="0">
                <a:solidFill>
                  <a:srgbClr val="20323F"/>
                </a:solidFill>
              </a:rPr>
              <a:t>Comité de Ética y Comité ad hoc revisan aspectos del proceso.</a:t>
            </a:r>
            <a:endParaRPr lang="en-US" sz="1350" dirty="0"/>
          </a:p>
        </p:txBody>
      </p:sp>
      <p:sp>
        <p:nvSpPr>
          <p:cNvPr id="17" name="Shape 15"/>
          <p:cNvSpPr/>
          <p:nvPr/>
        </p:nvSpPr>
        <p:spPr>
          <a:xfrm>
            <a:off x="6345936" y="2331720"/>
            <a:ext cx="1051560" cy="1051560"/>
          </a:xfrm>
          <a:prstGeom prst="ellipse">
            <a:avLst/>
          </a:prstGeom>
          <a:solidFill>
            <a:srgbClr val="F2A65A"/>
          </a:solidFill>
          <a:ln w="15240">
            <a:solidFill>
              <a:srgbClr val="FFFFFF"/>
            </a:solidFill>
            <a:prstDash val="solid"/>
          </a:ln>
          <a:effectLst>
            <a:outerShdw blurRad="25400" dist="127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s-SV"/>
          </a:p>
        </p:txBody>
      </p:sp>
      <p:sp>
        <p:nvSpPr>
          <p:cNvPr id="18" name="Text 16"/>
          <p:cNvSpPr/>
          <p:nvPr/>
        </p:nvSpPr>
        <p:spPr>
          <a:xfrm>
            <a:off x="6345936" y="2551176"/>
            <a:ext cx="10515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</a:rPr>
              <a:t>3</a:t>
            </a:r>
            <a:endParaRPr lang="en-US" sz="2000" dirty="0"/>
          </a:p>
        </p:txBody>
      </p:sp>
      <p:sp>
        <p:nvSpPr>
          <p:cNvPr id="19" name="Text 17"/>
          <p:cNvSpPr/>
          <p:nvPr/>
        </p:nvSpPr>
        <p:spPr>
          <a:xfrm>
            <a:off x="6025896" y="3611880"/>
            <a:ext cx="1691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73B57"/>
                </a:solidFill>
              </a:rPr>
              <a:t>Consulta</a:t>
            </a:r>
            <a:endParaRPr lang="en-US" sz="1800" dirty="0"/>
          </a:p>
        </p:txBody>
      </p:sp>
      <p:sp>
        <p:nvSpPr>
          <p:cNvPr id="20" name="Text 18"/>
          <p:cNvSpPr/>
          <p:nvPr/>
        </p:nvSpPr>
        <p:spPr>
          <a:xfrm>
            <a:off x="5724144" y="4078224"/>
            <a:ext cx="2331720" cy="74980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350" dirty="0">
                <a:solidFill>
                  <a:srgbClr val="20323F"/>
                </a:solidFill>
              </a:rPr>
              <a:t>Se identifica la necesidad de aclarar posibles conflictos de interés.</a:t>
            </a:r>
            <a:endParaRPr lang="en-US" sz="1350" dirty="0"/>
          </a:p>
        </p:txBody>
      </p:sp>
      <p:sp>
        <p:nvSpPr>
          <p:cNvPr id="21" name="Shape 19"/>
          <p:cNvSpPr/>
          <p:nvPr/>
        </p:nvSpPr>
        <p:spPr>
          <a:xfrm>
            <a:off x="9125712" y="2331720"/>
            <a:ext cx="1051560" cy="1051560"/>
          </a:xfrm>
          <a:prstGeom prst="ellipse">
            <a:avLst/>
          </a:prstGeom>
          <a:solidFill>
            <a:srgbClr val="2A9D8F"/>
          </a:solidFill>
          <a:ln w="15240">
            <a:solidFill>
              <a:srgbClr val="FFFFFF"/>
            </a:solidFill>
            <a:prstDash val="solid"/>
          </a:ln>
          <a:effectLst>
            <a:outerShdw blurRad="25400" dist="127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s-SV"/>
          </a:p>
        </p:txBody>
      </p:sp>
      <p:sp>
        <p:nvSpPr>
          <p:cNvPr id="22" name="Text 20"/>
          <p:cNvSpPr/>
          <p:nvPr/>
        </p:nvSpPr>
        <p:spPr>
          <a:xfrm>
            <a:off x="9125712" y="2551176"/>
            <a:ext cx="10515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</a:rPr>
              <a:t>4</a:t>
            </a:r>
            <a:endParaRPr lang="en-US" sz="2000" dirty="0"/>
          </a:p>
        </p:txBody>
      </p:sp>
      <p:sp>
        <p:nvSpPr>
          <p:cNvPr id="23" name="Text 21"/>
          <p:cNvSpPr/>
          <p:nvPr/>
        </p:nvSpPr>
        <p:spPr>
          <a:xfrm>
            <a:off x="8805672" y="3611880"/>
            <a:ext cx="1691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73B57"/>
                </a:solidFill>
              </a:rPr>
              <a:t>Orientación</a:t>
            </a:r>
            <a:endParaRPr lang="en-US" sz="1800" dirty="0"/>
          </a:p>
        </p:txBody>
      </p:sp>
      <p:sp>
        <p:nvSpPr>
          <p:cNvPr id="24" name="Text 22"/>
          <p:cNvSpPr/>
          <p:nvPr/>
        </p:nvSpPr>
        <p:spPr>
          <a:xfrm>
            <a:off x="8503920" y="4078224"/>
            <a:ext cx="2331720" cy="74980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350" dirty="0">
                <a:solidFill>
                  <a:srgbClr val="20323F"/>
                </a:solidFill>
              </a:rPr>
              <a:t>Se consulta al Fondo Mundial antes de iniciar el análisis.</a:t>
            </a:r>
            <a:endParaRPr lang="en-US" sz="1350" dirty="0"/>
          </a:p>
        </p:txBody>
      </p:sp>
      <p:sp>
        <p:nvSpPr>
          <p:cNvPr id="25" name="Text 23"/>
          <p:cNvSpPr/>
          <p:nvPr/>
        </p:nvSpPr>
        <p:spPr>
          <a:xfrm>
            <a:off x="1005840" y="5413248"/>
            <a:ext cx="10241280" cy="53035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173B57"/>
                </a:solidFill>
              </a:rPr>
              <a:t>Mensaje clave: el ajuste surge de una consulta preventiva y de cumplimiento, no de una valoración sobre personas u organizaciones.</a:t>
            </a:r>
            <a:endParaRPr lang="en-US" sz="2000" dirty="0"/>
          </a:p>
        </p:txBody>
      </p:sp>
      <p:pic>
        <p:nvPicPr>
          <p:cNvPr id="27" name="Imagen 26">
            <a:extLst>
              <a:ext uri="{FF2B5EF4-FFF2-40B4-BE49-F238E27FC236}">
                <a16:creationId xmlns:a16="http://schemas.microsoft.com/office/drawing/2014/main" id="{34300702-0AB8-DCDC-F471-059737E4AF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" y="-25400"/>
            <a:ext cx="12192000" cy="155244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6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109728"/>
          </a:xfrm>
          <a:prstGeom prst="rect">
            <a:avLst/>
          </a:prstGeom>
          <a:solidFill>
            <a:srgbClr val="C00000"/>
          </a:solidFill>
          <a:ln w="12700">
            <a:solidFill>
              <a:srgbClr val="2A9D8F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3" name="Shape 1"/>
          <p:cNvSpPr/>
          <p:nvPr/>
        </p:nvSpPr>
        <p:spPr>
          <a:xfrm>
            <a:off x="0" y="6748272"/>
            <a:ext cx="12192000" cy="109728"/>
          </a:xfrm>
          <a:prstGeom prst="rect">
            <a:avLst/>
          </a:prstGeom>
          <a:solidFill>
            <a:srgbClr val="C00000"/>
          </a:solidFill>
          <a:ln w="12700">
            <a:solidFill>
              <a:srgbClr val="173B57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4" name="Text 2"/>
          <p:cNvSpPr/>
          <p:nvPr/>
        </p:nvSpPr>
        <p:spPr>
          <a:xfrm>
            <a:off x="594360" y="6446520"/>
            <a:ext cx="2560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5D6A7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MCP-ES · CS8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11109960" y="6428232"/>
            <a:ext cx="5029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D6A7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03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621792" y="1235503"/>
            <a:ext cx="9509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900" b="1" dirty="0">
                <a:solidFill>
                  <a:srgbClr val="173B5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Orientación recibida del Fondo Mundial</a:t>
            </a:r>
            <a:endParaRPr lang="en-US" sz="2900" dirty="0"/>
          </a:p>
        </p:txBody>
      </p:sp>
      <p:sp>
        <p:nvSpPr>
          <p:cNvPr id="7" name="Text 5"/>
          <p:cNvSpPr/>
          <p:nvPr/>
        </p:nvSpPr>
        <p:spPr>
          <a:xfrm>
            <a:off x="621792" y="1665271"/>
            <a:ext cx="896112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5D6A73"/>
                </a:solidFill>
              </a:rPr>
              <a:t>Criterio aplicable al proceso de nombramiento del Receptor Principal.</a:t>
            </a:r>
            <a:endParaRPr lang="en-US" sz="1300" dirty="0"/>
          </a:p>
        </p:txBody>
      </p:sp>
      <p:sp>
        <p:nvSpPr>
          <p:cNvPr id="8" name="Shape 6"/>
          <p:cNvSpPr/>
          <p:nvPr/>
        </p:nvSpPr>
        <p:spPr>
          <a:xfrm>
            <a:off x="841248" y="2039112"/>
            <a:ext cx="10469880" cy="2011680"/>
          </a:xfrm>
          <a:prstGeom prst="roundRect">
            <a:avLst>
              <a:gd name="adj" fmla="val 7273"/>
            </a:avLst>
          </a:prstGeom>
          <a:solidFill>
            <a:srgbClr val="FFFFFF"/>
          </a:solidFill>
          <a:ln w="12700">
            <a:solidFill>
              <a:srgbClr val="C9D4DB"/>
            </a:solidFill>
            <a:prstDash val="solid"/>
          </a:ln>
          <a:effectLst>
            <a:outerShdw blurRad="25400" dist="12700" dir="27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s-SV"/>
          </a:p>
        </p:txBody>
      </p:sp>
      <p:sp>
        <p:nvSpPr>
          <p:cNvPr id="9" name="Text 7"/>
          <p:cNvSpPr/>
          <p:nvPr/>
        </p:nvSpPr>
        <p:spPr>
          <a:xfrm>
            <a:off x="1143000" y="2404872"/>
            <a:ext cx="9921240" cy="7315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 fontScale="85000" lnSpcReduction="10000"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73B57"/>
                </a:solidFill>
              </a:rPr>
              <a:t>El Fondo Mundial exige la abstención de participar en el proceso de nombramiento del RP y en las decisiones relacionadas cuando el miembro del MCP procede de:</a:t>
            </a:r>
            <a:endParaRPr lang="en-US" sz="2300" dirty="0"/>
          </a:p>
        </p:txBody>
      </p:sp>
      <p:sp>
        <p:nvSpPr>
          <p:cNvPr id="10" name="Text 8"/>
          <p:cNvSpPr/>
          <p:nvPr/>
        </p:nvSpPr>
        <p:spPr>
          <a:xfrm>
            <a:off x="1143000" y="3273552"/>
            <a:ext cx="9509760" cy="53035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 fontScale="92500" lnSpcReduction="20000"/>
          </a:bodyPr>
          <a:lstStyle/>
          <a:p>
            <a:pPr marL="0" indent="0">
              <a:buNone/>
            </a:pPr>
            <a:r>
              <a:rPr lang="en-US" sz="2200" dirty="0">
                <a:solidFill>
                  <a:srgbClr val="20323F"/>
                </a:solidFill>
              </a:rPr>
              <a:t>la misma entidad que un candidato a RP, o de un subreceptor que trabajó con ese candidato en el ciclo previo.</a:t>
            </a:r>
            <a:endParaRPr lang="en-US" sz="2200" dirty="0"/>
          </a:p>
        </p:txBody>
      </p:sp>
      <p:sp>
        <p:nvSpPr>
          <p:cNvPr id="11" name="Shape 9"/>
          <p:cNvSpPr/>
          <p:nvPr/>
        </p:nvSpPr>
        <p:spPr>
          <a:xfrm>
            <a:off x="1920240" y="4617720"/>
            <a:ext cx="8321040" cy="0"/>
          </a:xfrm>
          <a:prstGeom prst="line">
            <a:avLst/>
          </a:prstGeom>
          <a:noFill/>
          <a:ln w="25400">
            <a:solidFill>
              <a:srgbClr val="C9D4DB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12" name="Shape 10"/>
          <p:cNvSpPr/>
          <p:nvPr/>
        </p:nvSpPr>
        <p:spPr>
          <a:xfrm>
            <a:off x="1051560" y="4224528"/>
            <a:ext cx="786384" cy="786384"/>
          </a:xfrm>
          <a:prstGeom prst="ellipse">
            <a:avLst/>
          </a:prstGeom>
          <a:solidFill>
            <a:srgbClr val="E76F51"/>
          </a:solidFill>
          <a:ln w="1397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13" name="Text 11"/>
          <p:cNvSpPr/>
          <p:nvPr/>
        </p:nvSpPr>
        <p:spPr>
          <a:xfrm>
            <a:off x="1051560" y="4407408"/>
            <a:ext cx="78638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1</a:t>
            </a:r>
            <a:endParaRPr lang="en-US" sz="1300" dirty="0"/>
          </a:p>
        </p:txBody>
      </p:sp>
      <p:sp>
        <p:nvSpPr>
          <p:cNvPr id="14" name="Text 12"/>
          <p:cNvSpPr/>
          <p:nvPr/>
        </p:nvSpPr>
        <p:spPr>
          <a:xfrm>
            <a:off x="1984248" y="4325112"/>
            <a:ext cx="20116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173B57"/>
                </a:solidFill>
              </a:rPr>
              <a:t>Abstención</a:t>
            </a:r>
            <a:endParaRPr lang="en-US" sz="1900" dirty="0"/>
          </a:p>
        </p:txBody>
      </p:sp>
      <p:sp>
        <p:nvSpPr>
          <p:cNvPr id="15" name="Shape 13"/>
          <p:cNvSpPr/>
          <p:nvPr/>
        </p:nvSpPr>
        <p:spPr>
          <a:xfrm>
            <a:off x="4709160" y="4224528"/>
            <a:ext cx="786384" cy="786384"/>
          </a:xfrm>
          <a:prstGeom prst="ellipse">
            <a:avLst/>
          </a:prstGeom>
          <a:solidFill>
            <a:srgbClr val="2A9D8F"/>
          </a:solidFill>
          <a:ln w="1397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16" name="Text 14"/>
          <p:cNvSpPr/>
          <p:nvPr/>
        </p:nvSpPr>
        <p:spPr>
          <a:xfrm>
            <a:off x="4709160" y="4407408"/>
            <a:ext cx="78638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2</a:t>
            </a: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5641848" y="4325112"/>
            <a:ext cx="20116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173B57"/>
                </a:solidFill>
              </a:rPr>
              <a:t>Documentación</a:t>
            </a:r>
            <a:endParaRPr lang="en-US" sz="1900" dirty="0"/>
          </a:p>
        </p:txBody>
      </p:sp>
      <p:sp>
        <p:nvSpPr>
          <p:cNvPr id="18" name="Shape 16"/>
          <p:cNvSpPr/>
          <p:nvPr/>
        </p:nvSpPr>
        <p:spPr>
          <a:xfrm>
            <a:off x="8366760" y="4224528"/>
            <a:ext cx="786384" cy="786384"/>
          </a:xfrm>
          <a:prstGeom prst="ellipse">
            <a:avLst/>
          </a:prstGeom>
          <a:solidFill>
            <a:srgbClr val="2A6F97"/>
          </a:solidFill>
          <a:ln w="1397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19" name="Text 17"/>
          <p:cNvSpPr/>
          <p:nvPr/>
        </p:nvSpPr>
        <p:spPr>
          <a:xfrm>
            <a:off x="8366760" y="4407408"/>
            <a:ext cx="78638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3</a:t>
            </a:r>
            <a:endParaRPr lang="en-US" sz="1300" dirty="0"/>
          </a:p>
        </p:txBody>
      </p:sp>
      <p:sp>
        <p:nvSpPr>
          <p:cNvPr id="20" name="Text 18"/>
          <p:cNvSpPr/>
          <p:nvPr/>
        </p:nvSpPr>
        <p:spPr>
          <a:xfrm>
            <a:off x="9299448" y="4325112"/>
            <a:ext cx="20116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173B57"/>
                </a:solidFill>
              </a:rPr>
              <a:t>Transparencia</a:t>
            </a:r>
            <a:endParaRPr lang="en-US" sz="1900" dirty="0"/>
          </a:p>
        </p:txBody>
      </p:sp>
      <p:sp>
        <p:nvSpPr>
          <p:cNvPr id="21" name="Text 19"/>
          <p:cNvSpPr/>
          <p:nvPr/>
        </p:nvSpPr>
        <p:spPr>
          <a:xfrm>
            <a:off x="1051560" y="5559552"/>
            <a:ext cx="1005840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5D6A73"/>
                </a:solidFill>
              </a:rPr>
              <a:t>La orientación fue confirmada como aplicable al caso consultado.</a:t>
            </a:r>
            <a:endParaRPr lang="en-US" sz="2000" dirty="0"/>
          </a:p>
        </p:txBody>
      </p:sp>
      <p:pic>
        <p:nvPicPr>
          <p:cNvPr id="23" name="Imagen 22">
            <a:extLst>
              <a:ext uri="{FF2B5EF4-FFF2-40B4-BE49-F238E27FC236}">
                <a16:creationId xmlns:a16="http://schemas.microsoft.com/office/drawing/2014/main" id="{73DD371A-5CF7-8146-AF16-1D6A8079CC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9812" y="-384119"/>
            <a:ext cx="12192000" cy="1651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6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109728"/>
          </a:xfrm>
          <a:prstGeom prst="rect">
            <a:avLst/>
          </a:prstGeom>
          <a:solidFill>
            <a:srgbClr val="C00000"/>
          </a:solidFill>
          <a:ln w="12700">
            <a:solidFill>
              <a:srgbClr val="2A9D8F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3" name="Shape 1"/>
          <p:cNvSpPr/>
          <p:nvPr/>
        </p:nvSpPr>
        <p:spPr>
          <a:xfrm>
            <a:off x="0" y="6748272"/>
            <a:ext cx="12192000" cy="109728"/>
          </a:xfrm>
          <a:prstGeom prst="rect">
            <a:avLst/>
          </a:prstGeom>
          <a:solidFill>
            <a:srgbClr val="C00000"/>
          </a:solidFill>
          <a:ln w="12700">
            <a:solidFill>
              <a:srgbClr val="173B57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4" name="Text 2"/>
          <p:cNvSpPr/>
          <p:nvPr/>
        </p:nvSpPr>
        <p:spPr>
          <a:xfrm>
            <a:off x="594360" y="6446520"/>
            <a:ext cx="2560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5D6A7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MCP-ES · CS8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11109960" y="6428232"/>
            <a:ext cx="5029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D6A7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04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466769" y="1257301"/>
            <a:ext cx="9509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900" b="1" dirty="0">
                <a:solidFill>
                  <a:srgbClr val="173B5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Implicación para el Comité ad hoc</a:t>
            </a:r>
            <a:endParaRPr lang="en-US" sz="2900" dirty="0"/>
          </a:p>
        </p:txBody>
      </p:sp>
      <p:sp>
        <p:nvSpPr>
          <p:cNvPr id="7" name="Text 5"/>
          <p:cNvSpPr/>
          <p:nvPr/>
        </p:nvSpPr>
        <p:spPr>
          <a:xfrm>
            <a:off x="594360" y="1860698"/>
            <a:ext cx="896112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5D6A73"/>
                </a:solidFill>
              </a:rPr>
              <a:t>La integración debe ajustarse para resguardar el proceso.</a:t>
            </a:r>
            <a:endParaRPr lang="en-US" sz="1300" dirty="0"/>
          </a:p>
        </p:txBody>
      </p:sp>
      <p:sp>
        <p:nvSpPr>
          <p:cNvPr id="8" name="Shape 6"/>
          <p:cNvSpPr/>
          <p:nvPr/>
        </p:nvSpPr>
        <p:spPr>
          <a:xfrm>
            <a:off x="594360" y="2139696"/>
            <a:ext cx="3108960" cy="3474720"/>
          </a:xfrm>
          <a:prstGeom prst="roundRect">
            <a:avLst>
              <a:gd name="adj" fmla="val 3529"/>
            </a:avLst>
          </a:prstGeom>
          <a:solidFill>
            <a:srgbClr val="FFFFFF"/>
          </a:solidFill>
          <a:ln w="12700">
            <a:solidFill>
              <a:srgbClr val="C9D4DB"/>
            </a:solidFill>
            <a:prstDash val="solid"/>
          </a:ln>
          <a:effectLst>
            <a:outerShdw blurRad="25400" dist="12700" dir="27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 lang="es-SV"/>
          </a:p>
        </p:txBody>
      </p:sp>
      <p:sp>
        <p:nvSpPr>
          <p:cNvPr id="9" name="Text 7"/>
          <p:cNvSpPr/>
          <p:nvPr/>
        </p:nvSpPr>
        <p:spPr>
          <a:xfrm>
            <a:off x="929817" y="2279408"/>
            <a:ext cx="2651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73B57"/>
                </a:solidFill>
              </a:rPr>
              <a:t>Situación identificada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975537" y="3081528"/>
            <a:ext cx="2606040" cy="1463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 fontScale="92500"/>
          </a:bodyPr>
          <a:lstStyle/>
          <a:p>
            <a:pPr marL="0" indent="0">
              <a:buNone/>
            </a:pPr>
            <a:r>
              <a:rPr lang="en-US" sz="1900" dirty="0">
                <a:solidFill>
                  <a:srgbClr val="20323F"/>
                </a:solidFill>
              </a:rPr>
              <a:t>Algunas integrantes de sociedad civil representan organizaciones que actualmente son subreceptoras.</a:t>
            </a:r>
            <a:endParaRPr lang="en-US" sz="1900" dirty="0"/>
          </a:p>
        </p:txBody>
      </p:sp>
      <p:sp>
        <p:nvSpPr>
          <p:cNvPr id="11" name="Text 9"/>
          <p:cNvSpPr/>
          <p:nvPr/>
        </p:nvSpPr>
        <p:spPr>
          <a:xfrm>
            <a:off x="982980" y="4681728"/>
            <a:ext cx="2606040" cy="5486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 fontScale="92500" lnSpcReduction="10000"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5D6A73"/>
                </a:solidFill>
              </a:rPr>
              <a:t>Esto activa la orientación sobre abstención para el proceso de nombramiento del RP.</a:t>
            </a:r>
            <a:endParaRPr lang="en-US" sz="1450" dirty="0"/>
          </a:p>
        </p:txBody>
      </p:sp>
      <p:sp>
        <p:nvSpPr>
          <p:cNvPr id="12" name="Shape 10"/>
          <p:cNvSpPr/>
          <p:nvPr/>
        </p:nvSpPr>
        <p:spPr>
          <a:xfrm>
            <a:off x="4069080" y="3337560"/>
            <a:ext cx="1463040" cy="0"/>
          </a:xfrm>
          <a:prstGeom prst="line">
            <a:avLst/>
          </a:prstGeom>
          <a:noFill/>
          <a:ln w="38100">
            <a:solidFill>
              <a:srgbClr val="2A9D8F"/>
            </a:solidFill>
            <a:prstDash val="solid"/>
            <a:tailEnd type="triangle"/>
          </a:ln>
        </p:spPr>
        <p:txBody>
          <a:bodyPr/>
          <a:lstStyle/>
          <a:p>
            <a:endParaRPr lang="es-SV"/>
          </a:p>
        </p:txBody>
      </p:sp>
      <p:sp>
        <p:nvSpPr>
          <p:cNvPr id="13" name="Shape 11"/>
          <p:cNvSpPr/>
          <p:nvPr/>
        </p:nvSpPr>
        <p:spPr>
          <a:xfrm>
            <a:off x="5742432" y="1924918"/>
            <a:ext cx="5715000" cy="3474720"/>
          </a:xfrm>
          <a:prstGeom prst="roundRect">
            <a:avLst>
              <a:gd name="adj" fmla="val 3158"/>
            </a:avLst>
          </a:prstGeom>
          <a:solidFill>
            <a:srgbClr val="EDF7F6"/>
          </a:solidFill>
          <a:ln w="15240">
            <a:solidFill>
              <a:srgbClr val="2A9D8F"/>
            </a:solidFill>
            <a:prstDash val="solid"/>
          </a:ln>
          <a:effectLst>
            <a:outerShdw blurRad="25400" dist="12700" dir="27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 lang="es-SV" dirty="0"/>
          </a:p>
        </p:txBody>
      </p:sp>
      <p:sp>
        <p:nvSpPr>
          <p:cNvPr id="14" name="Text 12"/>
          <p:cNvSpPr/>
          <p:nvPr/>
        </p:nvSpPr>
        <p:spPr>
          <a:xfrm>
            <a:off x="6053328" y="2233051"/>
            <a:ext cx="47548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173B57"/>
                </a:solidFill>
              </a:rPr>
              <a:t>Acción propuesta</a:t>
            </a:r>
            <a:endParaRPr lang="en-US" sz="1900" dirty="0"/>
          </a:p>
        </p:txBody>
      </p:sp>
      <p:sp>
        <p:nvSpPr>
          <p:cNvPr id="15" name="Text 13"/>
          <p:cNvSpPr/>
          <p:nvPr/>
        </p:nvSpPr>
        <p:spPr>
          <a:xfrm>
            <a:off x="6099048" y="2951386"/>
            <a:ext cx="4800600" cy="1463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 fontScale="92500"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20323F"/>
                </a:solidFill>
              </a:rPr>
              <a:t>Sustituir a las integrantes vinculadas con actuales subreceptores y designar nuevas representaciones de sociedad civil para el Comité ad hoc.</a:t>
            </a:r>
            <a:endParaRPr lang="en-US" sz="2400" dirty="0"/>
          </a:p>
        </p:txBody>
      </p:sp>
      <p:sp>
        <p:nvSpPr>
          <p:cNvPr id="16" name="Shape 14"/>
          <p:cNvSpPr/>
          <p:nvPr/>
        </p:nvSpPr>
        <p:spPr>
          <a:xfrm>
            <a:off x="6053328" y="4681728"/>
            <a:ext cx="1463040" cy="0"/>
          </a:xfrm>
          <a:prstGeom prst="line">
            <a:avLst/>
          </a:prstGeom>
          <a:noFill/>
          <a:ln w="25400">
            <a:solidFill>
              <a:srgbClr val="2A9D8F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17" name="Text 15"/>
          <p:cNvSpPr/>
          <p:nvPr/>
        </p:nvSpPr>
        <p:spPr>
          <a:xfrm>
            <a:off x="6053328" y="4828032"/>
            <a:ext cx="48463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10000"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5D6A73"/>
                </a:solidFill>
              </a:rPr>
              <a:t>Alcance: proceso de nombramiento del RP y decisiones relacionadas.</a:t>
            </a:r>
            <a:endParaRPr lang="en-US" sz="1450" dirty="0"/>
          </a:p>
        </p:txBody>
      </p:sp>
      <p:sp>
        <p:nvSpPr>
          <p:cNvPr id="18" name="Text 16"/>
          <p:cNvSpPr/>
          <p:nvPr/>
        </p:nvSpPr>
        <p:spPr>
          <a:xfrm>
            <a:off x="1005840" y="5687568"/>
            <a:ext cx="1014984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E76F51"/>
                </a:solidFill>
              </a:rPr>
              <a:t>No es una valoración sobre personas u organizaciones.</a:t>
            </a:r>
            <a:endParaRPr lang="en-US" sz="2200" dirty="0"/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FC41DDE8-59A1-FFB5-33A3-90C2BC00375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7914"/>
          <a:stretch>
            <a:fillRect/>
          </a:stretch>
        </p:blipFill>
        <p:spPr>
          <a:xfrm>
            <a:off x="3048" y="-80598"/>
            <a:ext cx="12192000" cy="135522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8FA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C780B98-A813-5AAD-4940-36D2448AA0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2723D86E-A127-D07D-28E9-160094F282BA}"/>
              </a:ext>
            </a:extLst>
          </p:cNvPr>
          <p:cNvSpPr/>
          <p:nvPr/>
        </p:nvSpPr>
        <p:spPr>
          <a:xfrm>
            <a:off x="0" y="0"/>
            <a:ext cx="12192000" cy="109728"/>
          </a:xfrm>
          <a:prstGeom prst="rect">
            <a:avLst/>
          </a:prstGeom>
          <a:solidFill>
            <a:srgbClr val="C00000"/>
          </a:solidFill>
          <a:ln w="12700">
            <a:solidFill>
              <a:srgbClr val="2A9D8F"/>
            </a:solidFill>
            <a:prstDash val="solid"/>
          </a:ln>
        </p:spPr>
        <p:txBody>
          <a:bodyPr/>
          <a:lstStyle/>
          <a:p>
            <a:endParaRPr lang="es-SV">
              <a:solidFill>
                <a:srgbClr val="C00000"/>
              </a:solidFill>
            </a:endParaRPr>
          </a:p>
        </p:txBody>
      </p:sp>
      <p:sp>
        <p:nvSpPr>
          <p:cNvPr id="3" name="Shape 1">
            <a:extLst>
              <a:ext uri="{FF2B5EF4-FFF2-40B4-BE49-F238E27FC236}">
                <a16:creationId xmlns:a16="http://schemas.microsoft.com/office/drawing/2014/main" id="{3A6200D6-8A29-C7FC-79E6-EB59532C7334}"/>
              </a:ext>
            </a:extLst>
          </p:cNvPr>
          <p:cNvSpPr/>
          <p:nvPr/>
        </p:nvSpPr>
        <p:spPr>
          <a:xfrm>
            <a:off x="0" y="6748272"/>
            <a:ext cx="12192000" cy="109728"/>
          </a:xfrm>
          <a:prstGeom prst="rect">
            <a:avLst/>
          </a:prstGeom>
          <a:solidFill>
            <a:srgbClr val="C00000"/>
          </a:solidFill>
          <a:ln w="12700">
            <a:solidFill>
              <a:srgbClr val="173B57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337C0641-2662-1A6E-0076-CBFA37EE3C21}"/>
              </a:ext>
            </a:extLst>
          </p:cNvPr>
          <p:cNvSpPr/>
          <p:nvPr/>
        </p:nvSpPr>
        <p:spPr>
          <a:xfrm>
            <a:off x="594360" y="6446520"/>
            <a:ext cx="2560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5D6A7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MCP-ES · CS8</a:t>
            </a:r>
            <a:endParaRPr lang="en-US" sz="900" dirty="0"/>
          </a:p>
        </p:txBody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5CD429BD-DB9D-0CE3-5A7F-6B53F06F2F0B}"/>
              </a:ext>
            </a:extLst>
          </p:cNvPr>
          <p:cNvSpPr/>
          <p:nvPr/>
        </p:nvSpPr>
        <p:spPr>
          <a:xfrm>
            <a:off x="11109960" y="6428232"/>
            <a:ext cx="5029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D6A7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04</a:t>
            </a:r>
            <a:endParaRPr lang="en-US" sz="900" dirty="0"/>
          </a:p>
        </p:txBody>
      </p:sp>
      <p:sp>
        <p:nvSpPr>
          <p:cNvPr id="6" name="Text 4">
            <a:extLst>
              <a:ext uri="{FF2B5EF4-FFF2-40B4-BE49-F238E27FC236}">
                <a16:creationId xmlns:a16="http://schemas.microsoft.com/office/drawing/2014/main" id="{6C1C4C71-F276-2127-542C-925A210106F2}"/>
              </a:ext>
            </a:extLst>
          </p:cNvPr>
          <p:cNvSpPr/>
          <p:nvPr/>
        </p:nvSpPr>
        <p:spPr>
          <a:xfrm>
            <a:off x="594360" y="1246400"/>
            <a:ext cx="9509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900" dirty="0"/>
              <a:t>Propuesta de </a:t>
            </a:r>
            <a:r>
              <a:rPr lang="en-US" sz="2900" dirty="0" err="1"/>
              <a:t>Nuevos</a:t>
            </a:r>
            <a:r>
              <a:rPr lang="en-US" sz="2900" dirty="0"/>
              <a:t> </a:t>
            </a:r>
            <a:r>
              <a:rPr lang="en-US" sz="2900" dirty="0" err="1"/>
              <a:t>Integrantes</a:t>
            </a:r>
            <a:endParaRPr lang="en-US" sz="2900" dirty="0"/>
          </a:p>
        </p:txBody>
      </p:sp>
      <p:sp>
        <p:nvSpPr>
          <p:cNvPr id="7" name="Text 5">
            <a:extLst>
              <a:ext uri="{FF2B5EF4-FFF2-40B4-BE49-F238E27FC236}">
                <a16:creationId xmlns:a16="http://schemas.microsoft.com/office/drawing/2014/main" id="{FDD111E0-03F1-BD50-B661-999A8F17C702}"/>
              </a:ext>
            </a:extLst>
          </p:cNvPr>
          <p:cNvSpPr/>
          <p:nvPr/>
        </p:nvSpPr>
        <p:spPr>
          <a:xfrm>
            <a:off x="569905" y="1845280"/>
            <a:ext cx="896112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5D6A73"/>
                </a:solidFill>
              </a:rPr>
              <a:t>La integración debe ajustarse para resguardar el proceso.</a:t>
            </a:r>
            <a:endParaRPr lang="en-US" sz="1300" dirty="0"/>
          </a:p>
        </p:txBody>
      </p:sp>
      <p:sp>
        <p:nvSpPr>
          <p:cNvPr id="8" name="Shape 6">
            <a:extLst>
              <a:ext uri="{FF2B5EF4-FFF2-40B4-BE49-F238E27FC236}">
                <a16:creationId xmlns:a16="http://schemas.microsoft.com/office/drawing/2014/main" id="{824CD6C0-3D41-581A-E164-EC3E2DBE9A4E}"/>
              </a:ext>
            </a:extLst>
          </p:cNvPr>
          <p:cNvSpPr/>
          <p:nvPr/>
        </p:nvSpPr>
        <p:spPr>
          <a:xfrm>
            <a:off x="569905" y="2162450"/>
            <a:ext cx="3108960" cy="3474720"/>
          </a:xfrm>
          <a:prstGeom prst="roundRect">
            <a:avLst>
              <a:gd name="adj" fmla="val 3529"/>
            </a:avLst>
          </a:prstGeom>
          <a:solidFill>
            <a:srgbClr val="FFFFFF"/>
          </a:solidFill>
          <a:ln w="12700">
            <a:solidFill>
              <a:srgbClr val="C9D4DB"/>
            </a:solidFill>
            <a:prstDash val="solid"/>
          </a:ln>
          <a:effectLst>
            <a:outerShdw blurRad="25400" dist="12700" dir="27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 lang="es-SV"/>
          </a:p>
        </p:txBody>
      </p:sp>
      <p:sp>
        <p:nvSpPr>
          <p:cNvPr id="9" name="Text 7">
            <a:extLst>
              <a:ext uri="{FF2B5EF4-FFF2-40B4-BE49-F238E27FC236}">
                <a16:creationId xmlns:a16="http://schemas.microsoft.com/office/drawing/2014/main" id="{6409A93E-4531-C2A2-B3DA-FC9618AE2C89}"/>
              </a:ext>
            </a:extLst>
          </p:cNvPr>
          <p:cNvSpPr/>
          <p:nvPr/>
        </p:nvSpPr>
        <p:spPr>
          <a:xfrm>
            <a:off x="821365" y="2487699"/>
            <a:ext cx="2651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73B57"/>
                </a:solidFill>
              </a:rPr>
              <a:t>Situación identificada</a:t>
            </a:r>
            <a:endParaRPr lang="en-US" sz="1800" dirty="0"/>
          </a:p>
        </p:txBody>
      </p:sp>
      <p:sp>
        <p:nvSpPr>
          <p:cNvPr id="10" name="Text 8">
            <a:extLst>
              <a:ext uri="{FF2B5EF4-FFF2-40B4-BE49-F238E27FC236}">
                <a16:creationId xmlns:a16="http://schemas.microsoft.com/office/drawing/2014/main" id="{7F478C91-4C6B-C1D4-A6B8-369FF839C613}"/>
              </a:ext>
            </a:extLst>
          </p:cNvPr>
          <p:cNvSpPr/>
          <p:nvPr/>
        </p:nvSpPr>
        <p:spPr>
          <a:xfrm>
            <a:off x="844225" y="3078339"/>
            <a:ext cx="2606040" cy="1463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 fontScale="92500"/>
          </a:bodyPr>
          <a:lstStyle/>
          <a:p>
            <a:pPr marL="0" indent="0">
              <a:buNone/>
            </a:pPr>
            <a:r>
              <a:rPr lang="en-US" sz="1900" dirty="0">
                <a:solidFill>
                  <a:srgbClr val="20323F"/>
                </a:solidFill>
              </a:rPr>
              <a:t>Algunas integrantes de sociedad civil representan organizaciones que actualmente son subreceptoras.</a:t>
            </a:r>
            <a:endParaRPr lang="en-US" sz="1900" dirty="0"/>
          </a:p>
        </p:txBody>
      </p:sp>
      <p:sp>
        <p:nvSpPr>
          <p:cNvPr id="11" name="Text 9">
            <a:extLst>
              <a:ext uri="{FF2B5EF4-FFF2-40B4-BE49-F238E27FC236}">
                <a16:creationId xmlns:a16="http://schemas.microsoft.com/office/drawing/2014/main" id="{D80B314B-1D74-678B-08F3-7C1820CB2FA7}"/>
              </a:ext>
            </a:extLst>
          </p:cNvPr>
          <p:cNvSpPr/>
          <p:nvPr/>
        </p:nvSpPr>
        <p:spPr>
          <a:xfrm>
            <a:off x="821365" y="4756794"/>
            <a:ext cx="2606040" cy="5486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 fontScale="92500" lnSpcReduction="10000"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5D6A73"/>
                </a:solidFill>
              </a:rPr>
              <a:t>Esto activa la </a:t>
            </a:r>
            <a:r>
              <a:rPr lang="en-US" sz="1450" dirty="0" err="1">
                <a:solidFill>
                  <a:srgbClr val="5D6A73"/>
                </a:solidFill>
              </a:rPr>
              <a:t>orientacón</a:t>
            </a:r>
            <a:r>
              <a:rPr lang="en-US" sz="1450" dirty="0">
                <a:solidFill>
                  <a:srgbClr val="5D6A73"/>
                </a:solidFill>
              </a:rPr>
              <a:t> sobre abstención para el proceso de nombramiento del RP.</a:t>
            </a:r>
            <a:endParaRPr lang="en-US" sz="1450" dirty="0"/>
          </a:p>
        </p:txBody>
      </p:sp>
      <p:sp>
        <p:nvSpPr>
          <p:cNvPr id="12" name="Shape 10">
            <a:extLst>
              <a:ext uri="{FF2B5EF4-FFF2-40B4-BE49-F238E27FC236}">
                <a16:creationId xmlns:a16="http://schemas.microsoft.com/office/drawing/2014/main" id="{1BD3B683-1075-EA0E-F658-1EE3C11C0A89}"/>
              </a:ext>
            </a:extLst>
          </p:cNvPr>
          <p:cNvSpPr/>
          <p:nvPr/>
        </p:nvSpPr>
        <p:spPr>
          <a:xfrm>
            <a:off x="3878757" y="3996779"/>
            <a:ext cx="1463040" cy="0"/>
          </a:xfrm>
          <a:prstGeom prst="line">
            <a:avLst/>
          </a:prstGeom>
          <a:noFill/>
          <a:ln w="38100">
            <a:solidFill>
              <a:srgbClr val="2A9D8F"/>
            </a:solidFill>
            <a:prstDash val="solid"/>
            <a:tailEnd type="triangle"/>
          </a:ln>
        </p:spPr>
        <p:txBody>
          <a:bodyPr/>
          <a:lstStyle/>
          <a:p>
            <a:endParaRPr lang="es-SV"/>
          </a:p>
        </p:txBody>
      </p:sp>
      <p:sp>
        <p:nvSpPr>
          <p:cNvPr id="13" name="Shape 11">
            <a:extLst>
              <a:ext uri="{FF2B5EF4-FFF2-40B4-BE49-F238E27FC236}">
                <a16:creationId xmlns:a16="http://schemas.microsoft.com/office/drawing/2014/main" id="{44E91688-D9B7-285F-90FC-C3142004F348}"/>
              </a:ext>
            </a:extLst>
          </p:cNvPr>
          <p:cNvSpPr/>
          <p:nvPr/>
        </p:nvSpPr>
        <p:spPr>
          <a:xfrm>
            <a:off x="5655637" y="2144587"/>
            <a:ext cx="5715000" cy="3474720"/>
          </a:xfrm>
          <a:prstGeom prst="roundRect">
            <a:avLst>
              <a:gd name="adj" fmla="val 3158"/>
            </a:avLst>
          </a:prstGeom>
          <a:solidFill>
            <a:srgbClr val="EDF7F6"/>
          </a:solidFill>
          <a:ln w="15240">
            <a:solidFill>
              <a:srgbClr val="2A9D8F"/>
            </a:solidFill>
            <a:prstDash val="solid"/>
          </a:ln>
          <a:effectLst>
            <a:outerShdw blurRad="25400" dist="12700" dir="27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 lang="es-SV"/>
          </a:p>
        </p:txBody>
      </p:sp>
      <p:sp>
        <p:nvSpPr>
          <p:cNvPr id="14" name="Text 12">
            <a:extLst>
              <a:ext uri="{FF2B5EF4-FFF2-40B4-BE49-F238E27FC236}">
                <a16:creationId xmlns:a16="http://schemas.microsoft.com/office/drawing/2014/main" id="{DE8631C4-923D-CE73-B353-3E24725DAB88}"/>
              </a:ext>
            </a:extLst>
          </p:cNvPr>
          <p:cNvSpPr/>
          <p:nvPr/>
        </p:nvSpPr>
        <p:spPr>
          <a:xfrm>
            <a:off x="6080760" y="2442723"/>
            <a:ext cx="47548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173B57"/>
                </a:solidFill>
              </a:rPr>
              <a:t>Acción propuesta</a:t>
            </a:r>
            <a:endParaRPr lang="en-US" sz="1900" dirty="0"/>
          </a:p>
        </p:txBody>
      </p:sp>
      <p:sp>
        <p:nvSpPr>
          <p:cNvPr id="15" name="Text 13">
            <a:extLst>
              <a:ext uri="{FF2B5EF4-FFF2-40B4-BE49-F238E27FC236}">
                <a16:creationId xmlns:a16="http://schemas.microsoft.com/office/drawing/2014/main" id="{BB2B3569-19F1-746E-95E0-CE8A5CE9587C}"/>
              </a:ext>
            </a:extLst>
          </p:cNvPr>
          <p:cNvSpPr/>
          <p:nvPr/>
        </p:nvSpPr>
        <p:spPr>
          <a:xfrm>
            <a:off x="6030468" y="2881318"/>
            <a:ext cx="4800600" cy="1463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 fontScale="92500"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20323F"/>
                </a:solidFill>
              </a:rPr>
              <a:t>Sustituir a las integrantes vinculadas con actuales subreceptores y designar nuevas representaciones de sociedad civil para el Comité ad hoc.</a:t>
            </a:r>
            <a:endParaRPr lang="en-US" sz="2400" dirty="0"/>
          </a:p>
        </p:txBody>
      </p:sp>
      <p:sp>
        <p:nvSpPr>
          <p:cNvPr id="16" name="Shape 14">
            <a:extLst>
              <a:ext uri="{FF2B5EF4-FFF2-40B4-BE49-F238E27FC236}">
                <a16:creationId xmlns:a16="http://schemas.microsoft.com/office/drawing/2014/main" id="{A2D20E3C-31E3-36AE-82AB-65A6913F5AD4}"/>
              </a:ext>
            </a:extLst>
          </p:cNvPr>
          <p:cNvSpPr/>
          <p:nvPr/>
        </p:nvSpPr>
        <p:spPr>
          <a:xfrm>
            <a:off x="6080760" y="4541379"/>
            <a:ext cx="1463040" cy="0"/>
          </a:xfrm>
          <a:prstGeom prst="line">
            <a:avLst/>
          </a:prstGeom>
          <a:noFill/>
          <a:ln w="25400">
            <a:solidFill>
              <a:srgbClr val="2A9D8F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17" name="Text 15">
            <a:extLst>
              <a:ext uri="{FF2B5EF4-FFF2-40B4-BE49-F238E27FC236}">
                <a16:creationId xmlns:a16="http://schemas.microsoft.com/office/drawing/2014/main" id="{2B59A313-26A7-7726-7942-784A1F4A4E4E}"/>
              </a:ext>
            </a:extLst>
          </p:cNvPr>
          <p:cNvSpPr/>
          <p:nvPr/>
        </p:nvSpPr>
        <p:spPr>
          <a:xfrm>
            <a:off x="6007608" y="4815593"/>
            <a:ext cx="48463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10000"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5D6A73"/>
                </a:solidFill>
              </a:rPr>
              <a:t>Alcance: proceso de nombramiento del RP y decisiones relacionadas.</a:t>
            </a:r>
            <a:endParaRPr lang="en-US" sz="1450" dirty="0"/>
          </a:p>
        </p:txBody>
      </p:sp>
      <p:sp>
        <p:nvSpPr>
          <p:cNvPr id="18" name="Text 16">
            <a:extLst>
              <a:ext uri="{FF2B5EF4-FFF2-40B4-BE49-F238E27FC236}">
                <a16:creationId xmlns:a16="http://schemas.microsoft.com/office/drawing/2014/main" id="{CE00F98D-22D0-963A-F101-511A764780DA}"/>
              </a:ext>
            </a:extLst>
          </p:cNvPr>
          <p:cNvSpPr/>
          <p:nvPr/>
        </p:nvSpPr>
        <p:spPr>
          <a:xfrm>
            <a:off x="1005840" y="5687568"/>
            <a:ext cx="1014984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E76F51"/>
                </a:solidFill>
              </a:rPr>
              <a:t>No es una valoración sobre personas u organizaciones.</a:t>
            </a:r>
            <a:endParaRPr lang="en-US" sz="2200" dirty="0"/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26E9EA6C-7960-8882-2790-D4580ABF2C4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7914"/>
          <a:stretch>
            <a:fillRect/>
          </a:stretch>
        </p:blipFill>
        <p:spPr>
          <a:xfrm>
            <a:off x="3048" y="-194899"/>
            <a:ext cx="12192000" cy="1355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4432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D88E7226-E2FE-F2D3-AC28-26426288B2E3}"/>
              </a:ext>
            </a:extLst>
          </p:cNvPr>
          <p:cNvSpPr txBox="1"/>
          <p:nvPr/>
        </p:nvSpPr>
        <p:spPr>
          <a:xfrm>
            <a:off x="669851" y="3080958"/>
            <a:ext cx="1136620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ES" sz="2800" dirty="0"/>
              <a:t>Lcda. Isabel Payes            Sub Sector: </a:t>
            </a:r>
            <a:r>
              <a:rPr lang="es-ES" sz="2800" dirty="0" err="1"/>
              <a:t>Ongs</a:t>
            </a:r>
            <a:r>
              <a:rPr lang="es-ES" sz="2800" dirty="0"/>
              <a:t> Nacionales</a:t>
            </a:r>
          </a:p>
          <a:p>
            <a:pPr marL="457200" indent="-457200">
              <a:buFont typeface="+mj-lt"/>
              <a:buAutoNum type="arabicPeriod"/>
            </a:pPr>
            <a:endParaRPr lang="es-ES" sz="2800" dirty="0"/>
          </a:p>
          <a:p>
            <a:pPr marL="457200" indent="-457200">
              <a:buFont typeface="+mj-lt"/>
              <a:buAutoNum type="arabicPeriod"/>
            </a:pPr>
            <a:r>
              <a:rPr lang="es-ES" sz="2800" dirty="0"/>
              <a:t>Ing. Enrique Diaz                Sub Sector : Personas Afectadas por VIH y TB</a:t>
            </a:r>
          </a:p>
          <a:p>
            <a:pPr marL="457200" indent="-457200">
              <a:buFont typeface="+mj-lt"/>
              <a:buAutoNum type="arabicPeriod"/>
            </a:pPr>
            <a:endParaRPr lang="es-ES" sz="2800" dirty="0"/>
          </a:p>
          <a:p>
            <a:pPr marL="457200" indent="-457200">
              <a:buFont typeface="+mj-lt"/>
              <a:buAutoNum type="arabicPeriod"/>
            </a:pPr>
            <a:r>
              <a:rPr lang="es-ES" sz="2800" dirty="0"/>
              <a:t>  Sra. Doris Acosta              Sub Sector : Personas Afectadas por VIH y TB</a:t>
            </a:r>
            <a:endParaRPr lang="es-SV" sz="2800" dirty="0"/>
          </a:p>
        </p:txBody>
      </p:sp>
      <p:sp>
        <p:nvSpPr>
          <p:cNvPr id="3" name="Text 4">
            <a:extLst>
              <a:ext uri="{FF2B5EF4-FFF2-40B4-BE49-F238E27FC236}">
                <a16:creationId xmlns:a16="http://schemas.microsoft.com/office/drawing/2014/main" id="{A09B68FC-C6E3-45C3-E179-8A8C1EA1E37A}"/>
              </a:ext>
            </a:extLst>
          </p:cNvPr>
          <p:cNvSpPr/>
          <p:nvPr/>
        </p:nvSpPr>
        <p:spPr>
          <a:xfrm>
            <a:off x="955867" y="2025635"/>
            <a:ext cx="9509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900" b="1" dirty="0">
                <a:solidFill>
                  <a:srgbClr val="173B5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Propuesta de </a:t>
            </a:r>
            <a:r>
              <a:rPr lang="en-US" sz="2900" b="1" dirty="0" err="1">
                <a:solidFill>
                  <a:srgbClr val="173B5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Candidatos</a:t>
            </a:r>
            <a:r>
              <a:rPr lang="en-US" sz="2900" b="1" dirty="0">
                <a:solidFill>
                  <a:srgbClr val="173B5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 a miembros Comité Adhoc por Sociedad Civil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9E6B5369-951E-C3D2-8C13-519CECCF68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" y="-25400"/>
            <a:ext cx="12192000" cy="165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6736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2B214A-52B0-2D40-1F40-5E09B99ACD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33AE497B-92D0-DF70-4143-27920348FA30}"/>
              </a:ext>
            </a:extLst>
          </p:cNvPr>
          <p:cNvSpPr txBox="1"/>
          <p:nvPr/>
        </p:nvSpPr>
        <p:spPr>
          <a:xfrm>
            <a:off x="669851" y="3080958"/>
            <a:ext cx="1136620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SV" sz="2800" b="1" dirty="0"/>
              <a:t>Propuesta al Pleno</a:t>
            </a:r>
          </a:p>
          <a:p>
            <a:pPr algn="just"/>
            <a:r>
              <a:rPr lang="es-SV" sz="2800" dirty="0"/>
              <a:t>Aprobar la sustitución de las integrantes del Comité ad hoc que deben abstenerse de participar en el proceso de nombramiento del Receptor Principal del CS8, conforme a las disposiciones aplicables sobre conflicto de interés.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AEBF3D7B-FD90-E515-B92B-5009FD7DFB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" y="-25400"/>
            <a:ext cx="12192000" cy="165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484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6FD165-3FB8-B2E0-2D9F-C87B918044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10">
            <a:extLst>
              <a:ext uri="{FF2B5EF4-FFF2-40B4-BE49-F238E27FC236}">
                <a16:creationId xmlns:a16="http://schemas.microsoft.com/office/drawing/2014/main" id="{1FB37489-1300-F57C-2F09-3F300DC2D7F5}"/>
              </a:ext>
            </a:extLst>
          </p:cNvPr>
          <p:cNvSpPr/>
          <p:nvPr/>
        </p:nvSpPr>
        <p:spPr>
          <a:xfrm>
            <a:off x="594360" y="6309360"/>
            <a:ext cx="11018520" cy="0"/>
          </a:xfrm>
          <a:prstGeom prst="line">
            <a:avLst/>
          </a:prstGeom>
          <a:noFill/>
          <a:ln w="10160">
            <a:solidFill>
              <a:srgbClr val="DDE4EC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2BACF24B-B469-CA7A-8496-C35A25B78D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2676"/>
            <a:ext cx="12192000" cy="1651000"/>
          </a:xfrm>
          <a:prstGeom prst="rect">
            <a:avLst/>
          </a:prstGeom>
        </p:spPr>
      </p:pic>
      <p:sp>
        <p:nvSpPr>
          <p:cNvPr id="11" name="Freeform 3">
            <a:extLst>
              <a:ext uri="{FF2B5EF4-FFF2-40B4-BE49-F238E27FC236}">
                <a16:creationId xmlns:a16="http://schemas.microsoft.com/office/drawing/2014/main" id="{986433DC-8D80-F7A4-29DF-54D023CDE3BF}"/>
              </a:ext>
            </a:extLst>
          </p:cNvPr>
          <p:cNvSpPr/>
          <p:nvPr/>
        </p:nvSpPr>
        <p:spPr>
          <a:xfrm>
            <a:off x="1873782" y="1428255"/>
            <a:ext cx="8459676" cy="4502760"/>
          </a:xfrm>
          <a:custGeom>
            <a:avLst/>
            <a:gdLst/>
            <a:ahLst/>
            <a:cxnLst/>
            <a:rect l="l" t="t" r="r" b="b"/>
            <a:pathLst>
              <a:path w="10456125" h="7379571">
                <a:moveTo>
                  <a:pt x="0" y="0"/>
                </a:moveTo>
                <a:lnTo>
                  <a:pt x="10456125" y="0"/>
                </a:lnTo>
                <a:lnTo>
                  <a:pt x="10456125" y="7379571"/>
                </a:lnTo>
                <a:lnTo>
                  <a:pt x="0" y="737957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s-SV"/>
          </a:p>
        </p:txBody>
      </p:sp>
    </p:spTree>
    <p:extLst>
      <p:ext uri="{BB962C8B-B14F-4D97-AF65-F5344CB8AC3E}">
        <p14:creationId xmlns:p14="http://schemas.microsoft.com/office/powerpoint/2010/main" val="27557848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830</Words>
  <Application>Microsoft Office PowerPoint</Application>
  <PresentationFormat>Panorámica</PresentationFormat>
  <Paragraphs>78</Paragraphs>
  <Slides>8</Slides>
  <Notes>6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2" baseType="lpstr">
      <vt:lpstr>Aptos</vt:lpstr>
      <vt:lpstr>Aptos Display</vt:lpstr>
      <vt:lpstr>Arial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MCP-ES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Ajuste en la integración del Comité ad hoc</dc:title>
  <dc:subject>Ajuste Comité ad hoc RP CS8</dc:subject>
  <dc:creator>MCP-ES</dc:creator>
  <cp:lastModifiedBy>Marta Alicia Alvarado de Magaña</cp:lastModifiedBy>
  <cp:revision>3</cp:revision>
  <dcterms:created xsi:type="dcterms:W3CDTF">2026-08-26T15:21:22Z</dcterms:created>
  <dcterms:modified xsi:type="dcterms:W3CDTF">2026-08-26T17:27:26Z</dcterms:modified>
</cp:coreProperties>
</file>