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a Alicia Alvarado de Magaña" userId="8294032b-ec43-48bf-992a-ad1cff917001" providerId="ADAL" clId="{3EE23A7F-2B0F-4BD2-A371-BBD138CE0044}"/>
    <pc:docChg chg="custSel modSld">
      <pc:chgData name="Marta Alicia Alvarado de Magaña" userId="8294032b-ec43-48bf-992a-ad1cff917001" providerId="ADAL" clId="{3EE23A7F-2B0F-4BD2-A371-BBD138CE0044}" dt="2026-09-23T17:12:30.385" v="44" actId="20577"/>
      <pc:docMkLst>
        <pc:docMk/>
      </pc:docMkLst>
      <pc:sldChg chg="modSp mod">
        <pc:chgData name="Marta Alicia Alvarado de Magaña" userId="8294032b-ec43-48bf-992a-ad1cff917001" providerId="ADAL" clId="{3EE23A7F-2B0F-4BD2-A371-BBD138CE0044}" dt="2026-09-23T15:25:33.125" v="2" actId="20577"/>
        <pc:sldMkLst>
          <pc:docMk/>
          <pc:sldMk cId="1618198459" sldId="256"/>
        </pc:sldMkLst>
        <pc:spChg chg="mod">
          <ac:chgData name="Marta Alicia Alvarado de Magaña" userId="8294032b-ec43-48bf-992a-ad1cff917001" providerId="ADAL" clId="{3EE23A7F-2B0F-4BD2-A371-BBD138CE0044}" dt="2026-09-23T15:25:33.125" v="2" actId="20577"/>
          <ac:spMkLst>
            <pc:docMk/>
            <pc:sldMk cId="1618198459" sldId="256"/>
            <ac:spMk id="2" creationId="{E31B7D73-F8DB-466F-B9E5-44A7F0C6BA6E}"/>
          </ac:spMkLst>
        </pc:spChg>
      </pc:sldChg>
      <pc:sldChg chg="modSp mod">
        <pc:chgData name="Marta Alicia Alvarado de Magaña" userId="8294032b-ec43-48bf-992a-ad1cff917001" providerId="ADAL" clId="{3EE23A7F-2B0F-4BD2-A371-BBD138CE0044}" dt="2026-09-23T15:26:30.685" v="4" actId="108"/>
        <pc:sldMkLst>
          <pc:docMk/>
          <pc:sldMk cId="1713203344" sldId="257"/>
        </pc:sldMkLst>
        <pc:spChg chg="mod">
          <ac:chgData name="Marta Alicia Alvarado de Magaña" userId="8294032b-ec43-48bf-992a-ad1cff917001" providerId="ADAL" clId="{3EE23A7F-2B0F-4BD2-A371-BBD138CE0044}" dt="2026-09-23T15:26:30.685" v="4" actId="108"/>
          <ac:spMkLst>
            <pc:docMk/>
            <pc:sldMk cId="1713203344" sldId="257"/>
            <ac:spMk id="9" creationId="{FC83B491-66A6-4F9E-97B0-95C033487A85}"/>
          </ac:spMkLst>
        </pc:spChg>
      </pc:sldChg>
      <pc:sldChg chg="modSp mod">
        <pc:chgData name="Marta Alicia Alvarado de Magaña" userId="8294032b-ec43-48bf-992a-ad1cff917001" providerId="ADAL" clId="{3EE23A7F-2B0F-4BD2-A371-BBD138CE0044}" dt="2026-09-23T15:29:45.747" v="42" actId="313"/>
        <pc:sldMkLst>
          <pc:docMk/>
          <pc:sldMk cId="2048819959" sldId="258"/>
        </pc:sldMkLst>
        <pc:spChg chg="mod">
          <ac:chgData name="Marta Alicia Alvarado de Magaña" userId="8294032b-ec43-48bf-992a-ad1cff917001" providerId="ADAL" clId="{3EE23A7F-2B0F-4BD2-A371-BBD138CE0044}" dt="2026-09-23T15:29:07.121" v="33" actId="313"/>
          <ac:spMkLst>
            <pc:docMk/>
            <pc:sldMk cId="2048819959" sldId="258"/>
            <ac:spMk id="17" creationId="{F5A44ABD-A130-45BF-A983-BF62F223709E}"/>
          </ac:spMkLst>
        </pc:spChg>
        <pc:spChg chg="mod">
          <ac:chgData name="Marta Alicia Alvarado de Magaña" userId="8294032b-ec43-48bf-992a-ad1cff917001" providerId="ADAL" clId="{3EE23A7F-2B0F-4BD2-A371-BBD138CE0044}" dt="2026-09-23T15:29:35.649" v="41" actId="20577"/>
          <ac:spMkLst>
            <pc:docMk/>
            <pc:sldMk cId="2048819959" sldId="258"/>
            <ac:spMk id="18" creationId="{9983CD26-3828-485D-8884-1070E16C6CA3}"/>
          </ac:spMkLst>
        </pc:spChg>
        <pc:spChg chg="mod">
          <ac:chgData name="Marta Alicia Alvarado de Magaña" userId="8294032b-ec43-48bf-992a-ad1cff917001" providerId="ADAL" clId="{3EE23A7F-2B0F-4BD2-A371-BBD138CE0044}" dt="2026-09-23T15:29:45.747" v="42" actId="313"/>
          <ac:spMkLst>
            <pc:docMk/>
            <pc:sldMk cId="2048819959" sldId="258"/>
            <ac:spMk id="19" creationId="{74DC7438-B88B-4878-B533-D5429DBB23F4}"/>
          </ac:spMkLst>
        </pc:spChg>
      </pc:sldChg>
      <pc:sldChg chg="modSp mod">
        <pc:chgData name="Marta Alicia Alvarado de Magaña" userId="8294032b-ec43-48bf-992a-ad1cff917001" providerId="ADAL" clId="{3EE23A7F-2B0F-4BD2-A371-BBD138CE0044}" dt="2026-09-23T17:12:30.385" v="44" actId="20577"/>
        <pc:sldMkLst>
          <pc:docMk/>
          <pc:sldMk cId="416262665" sldId="260"/>
        </pc:sldMkLst>
        <pc:spChg chg="mod">
          <ac:chgData name="Marta Alicia Alvarado de Magaña" userId="8294032b-ec43-48bf-992a-ad1cff917001" providerId="ADAL" clId="{3EE23A7F-2B0F-4BD2-A371-BBD138CE0044}" dt="2026-09-23T17:12:30.385" v="44" actId="20577"/>
          <ac:spMkLst>
            <pc:docMk/>
            <pc:sldMk cId="416262665" sldId="260"/>
            <ac:spMk id="37" creationId="{27154D3D-764D-4BFF-A65E-5FC4E55873E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Mensaje de apertura: la ruta tiene un objetivo concreto, llegar con un paquete completo, aprobado y listo para envío en febrero de 2027.</a:t>
            </a:r>
          </a:p>
          <a:p>
            <a:r>
              <a:t>Esta presentación resume la secuencia crítica y separa los hitos confirmados de las decisiones que todavía debe cerrar la plenaria.</a:t>
            </a:r>
          </a:p>
          <a:p>
            <a:r>
              <a:t>Fuente: SLV_Hoja de Ruta_Desarrollo de la FR_CS8.xlsx, hoja Ruta Crítica.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Abra con el cuello de botella de febrero. El mensaje es que no hay margen para seguir cerrando anexos después de la semana del 8.</a:t>
            </a:r>
          </a:p>
          <a:p>
            <a:r>
              <a:t>La asamblea y la entrega del paquete interno aparecen en la semana del 15. El envío aparece en la semana del 22.</a:t>
            </a:r>
          </a:p>
          <a:p>
            <a:r>
              <a:t>Aclare que el día exacto de envío no está definido en la columna Plazo.</a:t>
            </a:r>
          </a:p>
          <a:p>
            <a:r>
              <a:t>Fuente: Ruta Crítica, filas 30 a 46, especialmente AB30:AB40, AC44:AC45 y AD46.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Presente esta lámina como la vista de conjunto. La hoja no calcula holguras ni predecesores formales; muestra una secuencia temporal de trabajo.</a:t>
            </a:r>
          </a:p>
          <a:p>
            <a:r>
              <a:t>La preparación define responsables y condiciones de trabajo. El diálogo y las revisiones aportan los insumos. El paquete final pasa a aprobación antes del envío.</a:t>
            </a:r>
          </a:p>
          <a:p>
            <a:r>
              <a:t>Fuente: Ruta Crítica, filas 8 a 46. La dependencia entre bloques es una lectura operativa de la secuencia del cronograma.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La </a:t>
            </a:r>
            <a:r>
              <a:rPr dirty="0" err="1"/>
              <a:t>vía</a:t>
            </a:r>
            <a:r>
              <a:rPr dirty="0"/>
              <a:t> de presentación define el </a:t>
            </a:r>
            <a:r>
              <a:rPr dirty="0" err="1"/>
              <a:t>momento</a:t>
            </a:r>
            <a:r>
              <a:rPr dirty="0"/>
              <a:t> y el </a:t>
            </a:r>
            <a:r>
              <a:rPr dirty="0" err="1"/>
              <a:t>nivel</a:t>
            </a:r>
            <a:r>
              <a:rPr dirty="0"/>
              <a:t> de </a:t>
            </a:r>
            <a:r>
              <a:rPr dirty="0" err="1"/>
              <a:t>participación</a:t>
            </a:r>
            <a:r>
              <a:rPr dirty="0"/>
              <a:t> del RP en la </a:t>
            </a:r>
            <a:r>
              <a:rPr dirty="0" err="1"/>
              <a:t>preparación</a:t>
            </a:r>
            <a:r>
              <a:rPr dirty="0"/>
              <a:t> de los </a:t>
            </a:r>
            <a:r>
              <a:rPr dirty="0" err="1"/>
              <a:t>documentos</a:t>
            </a:r>
            <a:r>
              <a:rPr dirty="0"/>
              <a:t> de la </a:t>
            </a:r>
            <a:r>
              <a:rPr dirty="0" err="1"/>
              <a:t>subvención</a:t>
            </a:r>
            <a:r>
              <a:rPr dirty="0"/>
              <a:t>.</a:t>
            </a:r>
          </a:p>
          <a:p>
            <a:r>
              <a:rPr dirty="0"/>
              <a:t>También </a:t>
            </a:r>
            <a:r>
              <a:rPr dirty="0" err="1"/>
              <a:t>organiza</a:t>
            </a:r>
            <a:r>
              <a:rPr dirty="0"/>
              <a:t> la </a:t>
            </a:r>
            <a:r>
              <a:rPr dirty="0" err="1"/>
              <a:t>negociación</a:t>
            </a:r>
            <a:r>
              <a:rPr dirty="0"/>
              <a:t> posterior a la </a:t>
            </a:r>
            <a:r>
              <a:rPr dirty="0" err="1"/>
              <a:t>revisión</a:t>
            </a:r>
            <a:r>
              <a:rPr dirty="0"/>
              <a:t> del PRT y precede la </a:t>
            </a:r>
            <a:r>
              <a:rPr dirty="0" err="1"/>
              <a:t>nominación</a:t>
            </a:r>
            <a:r>
              <a:rPr dirty="0"/>
              <a:t> formal del RP.</a:t>
            </a:r>
          </a:p>
          <a:p>
            <a:r>
              <a:rPr dirty="0"/>
              <a:t>Fuente: Fondo Mundial, Anexo 5 </a:t>
            </a:r>
            <a:r>
              <a:rPr dirty="0" err="1"/>
              <a:t>SLV_Prepararse</a:t>
            </a:r>
            <a:r>
              <a:rPr dirty="0"/>
              <a:t> para el CS8.pptx, </a:t>
            </a:r>
            <a:r>
              <a:rPr dirty="0" err="1"/>
              <a:t>diapositivas</a:t>
            </a:r>
            <a:r>
              <a:rPr dirty="0"/>
              <a:t> 2, 6, 7 y 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El material del Fondo Mundial establece dos vías y señala que el MCP selecciona la vía en consulta con el Equipo de País.</a:t>
            </a:r>
          </a:p>
          <a:p>
            <a:r>
              <a:t>No exige trabajar con un solo RP. Esa configuración corresponde a una decisión del Pleno del MCP-ES.</a:t>
            </a:r>
          </a:p>
          <a:p>
            <a:r>
              <a:t>La vía clásica es obligatoria cuando se designa un RP nuevo o se realizan cambios significativos en los acuerdos de ejecución. Por ello, la aplicación concreta debe confirmarse con el Equipo de País.</a:t>
            </a:r>
          </a:p>
          <a:p>
            <a:r>
              <a:t>El acuerdo sobre un solo RP establece el marco para que el Comité ad hoc presente posteriormente su recomendación sobre MINSAL.</a:t>
            </a:r>
          </a:p>
          <a:p>
            <a:r>
              <a:t>Fuente: Fondo Mundial, Anexo 5 SLV_Prepararse para el CS8.pptx, diapositivas 2, 5, 6, 7 y 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Estos hitos preparatorios organizan la modalidad de presentación y las condiciones de trabajo antes del diálogo y la preparación documental.</a:t>
            </a:r>
          </a:p>
          <a:p>
            <a:r>
              <a:t>El acuerdo previo del Pleno define que la solicitud tendrá un solo RP. El Comité ad hoc presenta posteriormente la recomendación de nominación de MINSAL.</a:t>
            </a:r>
          </a:p>
          <a:p>
            <a:r>
              <a:t>El Comité de Propuestas confirma con el Equipo de País la vía aplicable y formaliza el registro con el Fondo Mundial.</a:t>
            </a:r>
          </a:p>
          <a:p>
            <a:r>
              <a:t>Los RP actuales aportan y validan la información necesaria durante la preparación.</a:t>
            </a:r>
          </a:p>
          <a:p>
            <a:r>
              <a:t>Fuente: Ruta Crítica, filas 11 a 18; Fondo Mundial, Prepararse para el CS8, diapositivas 2 y 5 a 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El diálogo inicia en noviembre y continúa en enero. Las revisiones programáticas de VIH y TB recorren diciembre y enero.</a:t>
            </a:r>
          </a:p>
          <a:p>
            <a:r>
              <a:t>El informe preliminar está marcado para las semanas del 7 y 14 de diciembre.</a:t>
            </a:r>
          </a:p>
          <a:p>
            <a:r>
              <a:t>La conexión con la V1 del 11 de enero es una dependencia operativa inferida por la secuencia del cronograma.</a:t>
            </a:r>
          </a:p>
          <a:p>
            <a:r>
              <a:t>Fuente: Ruta Crítica, filas 20 a 28 y X30.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Explique la lógica de versiones. La solicitud tiene V1 el 11 de enero, V2 el 25 y final el 8 de febrero.</a:t>
            </a:r>
          </a:p>
          <a:p>
            <a:r>
              <a:t>Los cuatro anexos principales del RP tienen V1 el 18 de enero, V2 el 1 de febrero y final el 8.</a:t>
            </a:r>
          </a:p>
          <a:p>
            <a:r>
              <a:t>Planes, aprobación, conformidad y evidencia de cofinanciamiento también cierran el 8 de febrero.</a:t>
            </a:r>
          </a:p>
          <a:p>
            <a:r>
              <a:t>El Anexo 7 no tiene fecha en la hoja. Las revisiones programáticas y el plan de transición no tienen responsable indicado.</a:t>
            </a:r>
          </a:p>
          <a:p>
            <a:r>
              <a:t>Fuente: Ruta Crítica, filas 30 a 40.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Esta es la lámina de riesgo. El cronograma deja una semana entre el cierre del paquete y la asamblea, y otra semana hasta el envío.</a:t>
            </a:r>
          </a:p>
          <a:p>
            <a:r>
              <a:t>La hoja no muestra fechas concretas para la revisión de borradores en las filas 42 y 43.</a:t>
            </a:r>
          </a:p>
          <a:p>
            <a:r>
              <a:t>Proponga proteger el 8 de febrero como fecha de congelamiento del contenido, con cambios posteriores sujetos a escalamiento.</a:t>
            </a:r>
          </a:p>
          <a:p>
            <a:r>
              <a:t>Fuente: Ruta Crítica, filas 41 a 46.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Después del envío, el PRT aparece en la semana del 22 de marzo y los resultados en la del 29.</a:t>
            </a:r>
          </a:p>
          <a:p>
            <a:r>
              <a:t>La etapa de ajustes, negociación y envío al CAS se extiende de abril a septiembre. La aprobación de la Junta Directiva aparece en octubre, y la firma y primer desembolso en noviembre.</a:t>
            </a:r>
          </a:p>
          <a:p>
            <a:r>
              <a:t>Estas fechas están rotuladas como indicativas en la hoja.</a:t>
            </a:r>
          </a:p>
          <a:p>
            <a:r>
              <a:t>Fuente: Ruta Crítica, filas 48 a 54.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Estos cuatro acuerdos operativos complementan el acuerdo previo sobre la vía de presentación y la configuración con un solo RP.</a:t>
            </a:r>
          </a:p>
          <a:p>
            <a:r>
              <a:t>El Comité de Propuestas los presenta para consideración y aprobación del Pleno.</a:t>
            </a:r>
          </a:p>
          <a:p>
            <a:r>
              <a:t>El segundo acuerdo solicita respaldo institucional para que los equipos técnicos puedan dedicar el tiempo requerido al Comité de Propuestas.</a:t>
            </a:r>
          </a:p>
          <a:p>
            <a:r>
              <a:t>Fuente: síntesis de la Ruta Crítica, filas 9 a 54.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69F7018B-6CD7-4702-877C-B391667C757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39A0A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31B7D73-F8DB-466F-B9E5-44A7F0C6BA6E}"/>
              </a:ext>
            </a:extLst>
          </p:cNvPr>
          <p:cNvSpPr>
            <a:spLocks noGrp="1"/>
          </p:cNvSpPr>
          <p:nvPr/>
        </p:nvSpPr>
        <p:spPr>
          <a:xfrm>
            <a:off x="742950" y="932262"/>
            <a:ext cx="5905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168D98"/>
                </a:solidFill>
                <a:latin typeface="Arial"/>
                <a:ea typeface="Arial"/>
                <a:cs typeface="Arial"/>
              </a:defRPr>
            </a:pPr>
            <a:r>
              <a:rPr sz="3200" b="1" dirty="0">
                <a:solidFill>
                  <a:srgbClr val="168D98"/>
                </a:solidFill>
                <a:latin typeface="Arial"/>
                <a:ea typeface="Arial"/>
                <a:cs typeface="Arial"/>
              </a:rPr>
              <a:t>RUTA CRÍTICA DE CS8</a:t>
            </a:r>
            <a:r>
              <a:rPr lang="es-ES" sz="3200" b="1" dirty="0">
                <a:solidFill>
                  <a:srgbClr val="168D98"/>
                </a:solidFill>
                <a:latin typeface="Arial"/>
                <a:ea typeface="Arial"/>
                <a:cs typeface="Arial"/>
              </a:rPr>
              <a:t> FM</a:t>
            </a:r>
            <a:endParaRPr sz="3200" b="1" dirty="0">
              <a:solidFill>
                <a:srgbClr val="168D9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6D5E2AE-3D88-4999-84FA-272D31BB62FC}"/>
              </a:ext>
            </a:extLst>
          </p:cNvPr>
          <p:cNvSpPr>
            <a:spLocks noGrp="1"/>
          </p:cNvSpPr>
          <p:nvPr/>
        </p:nvSpPr>
        <p:spPr>
          <a:xfrm>
            <a:off x="742950" y="1524000"/>
            <a:ext cx="94297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405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sz="4400" b="1">
                <a:solidFill>
                  <a:srgbClr val="173A4B"/>
                </a:solidFill>
                <a:latin typeface="Arial"/>
                <a:ea typeface="Arial"/>
                <a:cs typeface="Arial"/>
              </a:rPr>
              <a:t>Solicitud de financiamiento VIH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B2B14A4-AF8F-4F47-8029-C73D2126B75F}"/>
              </a:ext>
            </a:extLst>
          </p:cNvPr>
          <p:cNvSpPr>
            <a:spLocks noGrp="1"/>
          </p:cNvSpPr>
          <p:nvPr/>
        </p:nvSpPr>
        <p:spPr>
          <a:xfrm>
            <a:off x="742950" y="2266950"/>
            <a:ext cx="590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550" b="0">
                <a:solidFill>
                  <a:srgbClr val="51606A"/>
                </a:solidFill>
                <a:latin typeface="Arial"/>
                <a:ea typeface="Arial"/>
                <a:cs typeface="Arial"/>
              </a:defRPr>
            </a:pPr>
            <a:r>
              <a:rPr sz="4000" b="0">
                <a:solidFill>
                  <a:srgbClr val="51606A"/>
                </a:solidFill>
                <a:latin typeface="Arial"/>
                <a:ea typeface="Arial"/>
                <a:cs typeface="Arial"/>
              </a:rPr>
              <a:t>El Salvador</a:t>
            </a:r>
          </a:p>
        </p:txBody>
      </p:sp>
      <p:sp>
        <p:nvSpPr>
          <p:cNvPr id="5" name="Conector recto 4">
            <a:extLst>
              <a:ext uri="{FF2B5EF4-FFF2-40B4-BE49-F238E27FC236}">
                <a16:creationId xmlns:a16="http://schemas.microsoft.com/office/drawing/2014/main" id="{98650EB2-3942-4FA5-ADCF-CEE3E359C3FC}"/>
              </a:ext>
            </a:extLst>
          </p:cNvPr>
          <p:cNvSpPr>
            <a:spLocks noGrp="1"/>
          </p:cNvSpPr>
          <p:nvPr/>
        </p:nvSpPr>
        <p:spPr>
          <a:xfrm>
            <a:off x="762000" y="3286125"/>
            <a:ext cx="4857750" cy="0"/>
          </a:xfrm>
          <a:prstGeom prst="line">
            <a:avLst/>
          </a:prstGeom>
          <a:noFill/>
          <a:ln w="38100">
            <a:solidFill>
              <a:srgbClr val="39A0A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991279F-25D3-4F39-B924-F50DCB503B60}"/>
              </a:ext>
            </a:extLst>
          </p:cNvPr>
          <p:cNvSpPr>
            <a:spLocks noGrp="1"/>
          </p:cNvSpPr>
          <p:nvPr/>
        </p:nvSpPr>
        <p:spPr>
          <a:xfrm>
            <a:off x="742950" y="3619500"/>
            <a:ext cx="6191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950" b="0">
                <a:solidFill>
                  <a:srgbClr val="51606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1606A"/>
                </a:solidFill>
                <a:latin typeface="Arial"/>
                <a:ea typeface="Arial"/>
                <a:cs typeface="Arial"/>
              </a:rPr>
              <a:t>Septiembre 2026 a enero 2028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87FC197-2F5F-4D97-AABC-C5B72F9AFA07}"/>
              </a:ext>
            </a:extLst>
          </p:cNvPr>
          <p:cNvSpPr>
            <a:spLocks noGrp="1"/>
          </p:cNvSpPr>
          <p:nvPr/>
        </p:nvSpPr>
        <p:spPr>
          <a:xfrm>
            <a:off x="3459480" y="4152900"/>
            <a:ext cx="4953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500" b="0">
                <a:solidFill>
                  <a:srgbClr val="51606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latin typeface="Arial"/>
                <a:ea typeface="Arial"/>
                <a:cs typeface="Arial"/>
              </a:rPr>
              <a:t>Presenta:</a:t>
            </a:r>
          </a:p>
          <a:p>
            <a:pPr algn="ctr">
              <a:lnSpc>
                <a:spcPct val="100000"/>
              </a:lnSpc>
              <a:buNone/>
              <a:defRPr sz="1500" b="0">
                <a:solidFill>
                  <a:srgbClr val="51606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latin typeface="Arial"/>
                <a:ea typeface="Arial"/>
                <a:cs typeface="Arial"/>
              </a:rPr>
              <a:t>Lcda. Marta Alicia de Magaña</a:t>
            </a:r>
          </a:p>
          <a:p>
            <a:pPr algn="ctr">
              <a:lnSpc>
                <a:spcPct val="100000"/>
              </a:lnSpc>
              <a:buNone/>
              <a:defRPr sz="1500" b="0">
                <a:solidFill>
                  <a:srgbClr val="51606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latin typeface="Arial"/>
                <a:ea typeface="Arial"/>
                <a:cs typeface="Arial"/>
              </a:rPr>
              <a:t>Directora Ejecutiva MCP-ES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32189EC-3101-44B0-BC27-229F07D4116C}"/>
              </a:ext>
            </a:extLst>
          </p:cNvPr>
          <p:cNvSpPr>
            <a:spLocks noGrp="1"/>
          </p:cNvSpPr>
          <p:nvPr/>
        </p:nvSpPr>
        <p:spPr>
          <a:xfrm>
            <a:off x="2674620" y="5048250"/>
            <a:ext cx="856488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b">
            <a:noAutofit/>
          </a:bodyPr>
          <a:lstStyle/>
          <a:p>
            <a:pPr algn="r">
              <a:lnSpc>
                <a:spcPct val="95000"/>
              </a:lnSpc>
              <a:buNone/>
              <a:defRPr sz="180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3A4B"/>
                </a:solidFill>
                <a:latin typeface="Arial"/>
                <a:ea typeface="Arial"/>
                <a:cs typeface="Arial"/>
              </a:rPr>
              <a:t>La ruta culmina con el inicio de la nueva subvención el 1 de enero de 2028</a:t>
            </a: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3"/>
          <a:srcRect t="25666" b="25666"/>
          <a:stretch>
            <a:fillRect/>
          </a:stretch>
        </p:blipFill>
        <p:spPr>
          <a:xfrm>
            <a:off x="0" y="6724650"/>
            <a:ext cx="9144000" cy="133350"/>
          </a:xfrm>
          <a:prstGeom prst="rect">
            <a:avLst/>
          </a:prstGeom>
        </p:spPr>
      </p:pic>
      <p:sp>
        <p:nvSpPr>
          <p:cNvPr id="13" name="meeting-context">
            <a:extLst>
              <a:ext uri="{FF2B5EF4-FFF2-40B4-BE49-F238E27FC236}">
                <a16:creationId xmlns:a16="http://schemas.microsoft.com/office/drawing/2014/main" id="{B6C4315D-6A48-4E51-A502-639AB1B3DF4A}"/>
              </a:ext>
            </a:extLst>
          </p:cNvPr>
          <p:cNvSpPr>
            <a:spLocks noGrp="1"/>
          </p:cNvSpPr>
          <p:nvPr/>
        </p:nvSpPr>
        <p:spPr>
          <a:xfrm>
            <a:off x="7353300" y="400050"/>
            <a:ext cx="4343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r">
              <a:buNone/>
              <a:defRPr sz="1125" b="1">
                <a:solidFill>
                  <a:srgbClr val="B77900"/>
                </a:solidFill>
              </a:defRPr>
            </a:pPr>
            <a:r>
              <a:rPr sz="1125" b="1">
                <a:solidFill>
                  <a:srgbClr val="B77900"/>
                </a:solidFill>
              </a:rPr>
              <a:t>PLENARIA ME05-2026 </a:t>
            </a:r>
          </a:p>
        </p:txBody>
      </p:sp>
      <p:pic>
        <p:nvPicPr>
          <p:cNvPr id="28" name="Imagen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90500" y="134538"/>
            <a:ext cx="1104900" cy="407199"/>
          </a:xfrm>
          <a:prstGeom prst="rect">
            <a:avLst/>
          </a:prstGeom>
        </p:spPr>
      </p:pic>
      <p:sp>
        <p:nvSpPr>
          <p:cNvPr id="15" name="meeting-context">
            <a:extLst>
              <a:ext uri="{FF2B5EF4-FFF2-40B4-BE49-F238E27FC236}">
                <a16:creationId xmlns:a16="http://schemas.microsoft.com/office/drawing/2014/main" id="{1090F062-CDF4-A06F-14F7-421782F8010C}"/>
              </a:ext>
            </a:extLst>
          </p:cNvPr>
          <p:cNvSpPr>
            <a:spLocks noGrp="1"/>
          </p:cNvSpPr>
          <p:nvPr/>
        </p:nvSpPr>
        <p:spPr>
          <a:xfrm>
            <a:off x="7448550" y="6115050"/>
            <a:ext cx="4343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r">
              <a:buNone/>
              <a:defRPr sz="1125" b="1">
                <a:solidFill>
                  <a:srgbClr val="B77900"/>
                </a:solidFill>
              </a:defRPr>
            </a:pPr>
            <a:r>
              <a:rPr sz="1125" b="1">
                <a:solidFill>
                  <a:srgbClr val="B77900"/>
                </a:solidFill>
              </a:rPr>
              <a:t>24 DE SEPTIEMBRE DE 2026</a:t>
            </a:r>
          </a:p>
        </p:txBody>
      </p:sp>
    </p:spTree>
    <p:extLst>
      <p:ext uri="{BB962C8B-B14F-4D97-AF65-F5344CB8AC3E}">
        <p14:creationId xmlns:p14="http://schemas.microsoft.com/office/powerpoint/2010/main" val="1618198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2D3DA8D2-1A52-4BD8-BAB5-5F753A460610}"/>
              </a:ext>
            </a:extLst>
          </p:cNvPr>
          <p:cNvSpPr>
            <a:spLocks noGrp="1"/>
          </p:cNvSpPr>
          <p:nvPr/>
        </p:nvSpPr>
        <p:spPr>
          <a:xfrm>
            <a:off x="1657350" y="323850"/>
            <a:ext cx="9925050" cy="590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 fontScale="97966"/>
          </a:bodyPr>
          <a:lstStyle/>
          <a:p>
            <a:pPr algn="l">
              <a:lnSpc>
                <a:spcPct val="100000"/>
              </a:lnSpc>
              <a:buNone/>
              <a:defRPr sz="3225" b="1">
                <a:solidFill>
                  <a:srgbClr val="0B2A3C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2A3C"/>
                </a:solidFill>
                <a:latin typeface="Arial"/>
                <a:ea typeface="Arial"/>
                <a:cs typeface="Arial"/>
              </a:rPr>
              <a:t>La entrega se concentra en tres semanas de febrero</a:t>
            </a:r>
          </a:p>
        </p:txBody>
      </p:sp>
      <p:sp>
        <p:nvSpPr>
          <p:cNvPr id="3" name="Conector recto 2">
            <a:extLst>
              <a:ext uri="{FF2B5EF4-FFF2-40B4-BE49-F238E27FC236}">
                <a16:creationId xmlns:a16="http://schemas.microsoft.com/office/drawing/2014/main" id="{2AD2C5B3-E3A9-434C-9A8F-828CB242B282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0"/>
          </a:xfrm>
          <a:prstGeom prst="line">
            <a:avLst/>
          </a:prstGeom>
          <a:noFill/>
          <a:ln w="9525">
            <a:solidFill>
              <a:srgbClr val="CB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Conector recto 3">
            <a:extLst>
              <a:ext uri="{FF2B5EF4-FFF2-40B4-BE49-F238E27FC236}">
                <a16:creationId xmlns:a16="http://schemas.microsoft.com/office/drawing/2014/main" id="{0AC6B605-045D-4C67-AD6B-72290741E8F0}"/>
              </a:ext>
            </a:extLst>
          </p:cNvPr>
          <p:cNvSpPr>
            <a:spLocks noGrp="1"/>
          </p:cNvSpPr>
          <p:nvPr/>
        </p:nvSpPr>
        <p:spPr>
          <a:xfrm>
            <a:off x="1200150" y="2381250"/>
            <a:ext cx="9525000" cy="0"/>
          </a:xfrm>
          <a:prstGeom prst="line">
            <a:avLst/>
          </a:prstGeom>
          <a:noFill/>
          <a:ln w="47625">
            <a:solidFill>
              <a:srgbClr val="CB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7A5B5C60-950B-4F82-BA27-3A84FCFDF155}"/>
              </a:ext>
            </a:extLst>
          </p:cNvPr>
          <p:cNvSpPr>
            <a:spLocks noGrp="1"/>
          </p:cNvSpPr>
          <p:nvPr/>
        </p:nvSpPr>
        <p:spPr>
          <a:xfrm>
            <a:off x="1200150" y="229552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007D86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A52AF1D-34CE-48B7-9375-046BB75FE335}"/>
              </a:ext>
            </a:extLst>
          </p:cNvPr>
          <p:cNvSpPr>
            <a:spLocks noGrp="1"/>
          </p:cNvSpPr>
          <p:nvPr/>
        </p:nvSpPr>
        <p:spPr>
          <a:xfrm>
            <a:off x="1485900" y="1895475"/>
            <a:ext cx="2190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7D86"/>
                </a:solidFill>
                <a:latin typeface="Arial"/>
                <a:ea typeface="Arial"/>
                <a:cs typeface="Arial"/>
              </a:rPr>
              <a:t>SEM. DEL 8 FEB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447A955-29FD-4292-B1E6-DD4A46B6F7D4}"/>
              </a:ext>
            </a:extLst>
          </p:cNvPr>
          <p:cNvSpPr>
            <a:spLocks noGrp="1"/>
          </p:cNvSpPr>
          <p:nvPr/>
        </p:nvSpPr>
        <p:spPr>
          <a:xfrm>
            <a:off x="1485900" y="2514600"/>
            <a:ext cx="2190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94000"/>
              </a:lnSpc>
              <a:buNone/>
              <a:defRPr sz="1500" b="0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313F"/>
                </a:solidFill>
                <a:latin typeface="Arial"/>
                <a:ea typeface="Arial"/>
                <a:cs typeface="Arial"/>
              </a:rPr>
              <a:t>Formulario y anexos en versión final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E560FD56-70EF-45F2-AFD0-8C163E2DF00A}"/>
              </a:ext>
            </a:extLst>
          </p:cNvPr>
          <p:cNvSpPr>
            <a:spLocks noGrp="1"/>
          </p:cNvSpPr>
          <p:nvPr/>
        </p:nvSpPr>
        <p:spPr>
          <a:xfrm>
            <a:off x="4305300" y="2295525"/>
            <a:ext cx="171450" cy="1714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0">
            <a:noFill/>
          </a:ln>
        </p:spPr>
        <p:txBody>
          <a:bodyPr/>
          <a:lstStyle/>
          <a:p>
            <a:endParaRPr>
              <a:solidFill>
                <a:schemeClr val="tx2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C83B491-66A6-4F9E-97B0-95C033487A85}"/>
              </a:ext>
            </a:extLst>
          </p:cNvPr>
          <p:cNvSpPr>
            <a:spLocks noGrp="1"/>
          </p:cNvSpPr>
          <p:nvPr/>
        </p:nvSpPr>
        <p:spPr>
          <a:xfrm>
            <a:off x="4591050" y="1895475"/>
            <a:ext cx="223837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EE9B34"/>
                </a:solidFill>
                <a:latin typeface="Arial"/>
                <a:ea typeface="Arial"/>
                <a:cs typeface="Arial"/>
              </a:defRPr>
            </a:pPr>
            <a:r>
              <a:rPr sz="1500" b="1" dirty="0">
                <a:solidFill>
                  <a:srgbClr val="EE9B34"/>
                </a:solidFill>
                <a:latin typeface="Arial"/>
                <a:cs typeface="Arial"/>
              </a:rPr>
              <a:t>SEM. DEL 15 FEB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28BB38A-174F-4272-94B6-0E1A167186F3}"/>
              </a:ext>
            </a:extLst>
          </p:cNvPr>
          <p:cNvSpPr>
            <a:spLocks noGrp="1"/>
          </p:cNvSpPr>
          <p:nvPr/>
        </p:nvSpPr>
        <p:spPr>
          <a:xfrm>
            <a:off x="4591050" y="2514600"/>
            <a:ext cx="2238375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94000"/>
              </a:lnSpc>
              <a:buNone/>
              <a:defRPr sz="1500" b="0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313F"/>
                </a:solidFill>
                <a:latin typeface="Arial"/>
                <a:ea typeface="Arial"/>
                <a:cs typeface="Arial"/>
              </a:rPr>
              <a:t>Asamblea del MCP y paquete final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06E300C2-05FD-430D-83E2-D92012871F24}"/>
              </a:ext>
            </a:extLst>
          </p:cNvPr>
          <p:cNvSpPr>
            <a:spLocks noGrp="1"/>
          </p:cNvSpPr>
          <p:nvPr/>
        </p:nvSpPr>
        <p:spPr>
          <a:xfrm>
            <a:off x="7486650" y="229552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C84A5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937D7E3-C73E-4244-88D1-A625CC19FA1E}"/>
              </a:ext>
            </a:extLst>
          </p:cNvPr>
          <p:cNvSpPr>
            <a:spLocks noGrp="1"/>
          </p:cNvSpPr>
          <p:nvPr/>
        </p:nvSpPr>
        <p:spPr>
          <a:xfrm>
            <a:off x="7772400" y="1895475"/>
            <a:ext cx="2667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C84A53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C84A53"/>
                </a:solidFill>
                <a:latin typeface="Arial"/>
                <a:ea typeface="Arial"/>
                <a:cs typeface="Arial"/>
              </a:rPr>
              <a:t>SEMANA DEL 22 FEB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7D2397D-9376-4988-A446-73A0CFC55176}"/>
              </a:ext>
            </a:extLst>
          </p:cNvPr>
          <p:cNvSpPr>
            <a:spLocks noGrp="1"/>
          </p:cNvSpPr>
          <p:nvPr/>
        </p:nvSpPr>
        <p:spPr>
          <a:xfrm>
            <a:off x="7772400" y="2514600"/>
            <a:ext cx="2667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94000"/>
              </a:lnSpc>
              <a:buNone/>
              <a:defRPr sz="1500" b="0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313F"/>
                </a:solidFill>
                <a:latin typeface="Arial"/>
                <a:ea typeface="Arial"/>
                <a:cs typeface="Arial"/>
              </a:rPr>
              <a:t>Envío al Fondo Mundial por el Portal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C216DC95-6A0A-44B2-BC4D-7887E7548285}"/>
              </a:ext>
            </a:extLst>
          </p:cNvPr>
          <p:cNvSpPr>
            <a:spLocks noGrp="1"/>
          </p:cNvSpPr>
          <p:nvPr/>
        </p:nvSpPr>
        <p:spPr>
          <a:xfrm>
            <a:off x="628650" y="3905250"/>
            <a:ext cx="10953750" cy="1447800"/>
          </a:xfrm>
          <a:prstGeom prst="roundRect">
            <a:avLst>
              <a:gd name="adj" fmla="val 6579"/>
            </a:avLst>
          </a:prstGeom>
          <a:solidFill>
            <a:srgbClr val="F4F7F8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6EE5D8C-D7CC-4452-B3D1-5DEA9092ED90}"/>
              </a:ext>
            </a:extLst>
          </p:cNvPr>
          <p:cNvSpPr>
            <a:spLocks noGrp="1"/>
          </p:cNvSpPr>
          <p:nvPr/>
        </p:nvSpPr>
        <p:spPr>
          <a:xfrm>
            <a:off x="876300" y="4114800"/>
            <a:ext cx="3333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1650" b="1">
                <a:solidFill>
                  <a:srgbClr val="0B2A3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B2A3C"/>
                </a:solidFill>
                <a:latin typeface="Arial"/>
                <a:ea typeface="Arial"/>
                <a:cs typeface="Arial"/>
              </a:rPr>
              <a:t>Situación registrada en la hoja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783C0AAE-BB84-4B87-8E32-B08430FF253E}"/>
              </a:ext>
            </a:extLst>
          </p:cNvPr>
          <p:cNvSpPr>
            <a:spLocks noGrp="1"/>
          </p:cNvSpPr>
          <p:nvPr/>
        </p:nvSpPr>
        <p:spPr>
          <a:xfrm>
            <a:off x="876300" y="4476750"/>
            <a:ext cx="69532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buNone/>
              <a:defRPr sz="1500" b="0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b="1" dirty="0" err="1">
                <a:solidFill>
                  <a:srgbClr val="2E8B70"/>
                </a:solidFill>
              </a:rPr>
              <a:t>Completado</a:t>
            </a:r>
            <a:r>
              <a:rPr b="1" dirty="0">
                <a:solidFill>
                  <a:srgbClr val="2E8B70"/>
                </a:solidFill>
              </a:rPr>
              <a:t>: </a:t>
            </a:r>
            <a:r>
              <a:rPr dirty="0"/>
              <a:t>carta de </a:t>
            </a:r>
            <a:r>
              <a:rPr dirty="0" err="1"/>
              <a:t>asignación</a:t>
            </a:r>
            <a:r>
              <a:rPr dirty="0"/>
              <a:t> </a:t>
            </a:r>
            <a:r>
              <a:rPr dirty="0" err="1"/>
              <a:t>enviada</a:t>
            </a:r>
            <a:r>
              <a:rPr dirty="0"/>
              <a:t> por el Fondo Mundial.</a:t>
            </a:r>
          </a:p>
          <a:p>
            <a:pPr algn="l">
              <a:buNone/>
              <a:defRPr sz="1500" b="0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b="1" dirty="0">
                <a:solidFill>
                  <a:srgbClr val="EE9B34"/>
                </a:solidFill>
              </a:rPr>
              <a:t>En </a:t>
            </a:r>
            <a:r>
              <a:rPr b="1" dirty="0" err="1">
                <a:solidFill>
                  <a:srgbClr val="EE9B34"/>
                </a:solidFill>
              </a:rPr>
              <a:t>curso</a:t>
            </a:r>
            <a:r>
              <a:rPr b="1" dirty="0">
                <a:solidFill>
                  <a:srgbClr val="EE9B34"/>
                </a:solidFill>
              </a:rPr>
              <a:t>: </a:t>
            </a:r>
            <a:r>
              <a:rPr dirty="0" err="1"/>
              <a:t>sesiones</a:t>
            </a:r>
            <a:r>
              <a:rPr dirty="0"/>
              <a:t> </a:t>
            </a:r>
            <a:r>
              <a:rPr dirty="0" err="1"/>
              <a:t>informativas</a:t>
            </a:r>
            <a:r>
              <a:rPr dirty="0"/>
              <a:t> de CS8.</a:t>
            </a:r>
          </a:p>
          <a:p>
            <a:pPr algn="l">
              <a:buNone/>
              <a:defRPr sz="1500" b="0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b="1" dirty="0">
                <a:solidFill>
                  <a:srgbClr val="C84A53"/>
                </a:solidFill>
              </a:rPr>
              <a:t>Sin </a:t>
            </a:r>
            <a:r>
              <a:rPr b="1" dirty="0" err="1">
                <a:solidFill>
                  <a:srgbClr val="C84A53"/>
                </a:solidFill>
              </a:rPr>
              <a:t>estado</a:t>
            </a:r>
            <a:r>
              <a:rPr b="1" dirty="0">
                <a:solidFill>
                  <a:srgbClr val="C84A53"/>
                </a:solidFill>
              </a:rPr>
              <a:t> </a:t>
            </a:r>
            <a:r>
              <a:rPr b="1" dirty="0" err="1">
                <a:solidFill>
                  <a:srgbClr val="C84A53"/>
                </a:solidFill>
              </a:rPr>
              <a:t>registrado</a:t>
            </a:r>
            <a:r>
              <a:rPr b="1" dirty="0">
                <a:solidFill>
                  <a:srgbClr val="C84A53"/>
                </a:solidFill>
              </a:rPr>
              <a:t>: </a:t>
            </a:r>
            <a:r>
              <a:rPr dirty="0"/>
              <a:t>los </a:t>
            </a:r>
            <a:r>
              <a:rPr dirty="0" err="1"/>
              <a:t>demás</a:t>
            </a:r>
            <a:r>
              <a:rPr dirty="0"/>
              <a:t> </a:t>
            </a:r>
            <a:r>
              <a:rPr dirty="0" err="1"/>
              <a:t>hitos</a:t>
            </a:r>
            <a:r>
              <a:rPr dirty="0"/>
              <a:t> del </a:t>
            </a:r>
            <a:r>
              <a:rPr dirty="0" err="1"/>
              <a:t>cronograma</a:t>
            </a:r>
            <a:r>
              <a:rPr dirty="0"/>
              <a:t>.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30784CEF-5800-496D-A9ED-036D9678EAC6}"/>
              </a:ext>
            </a:extLst>
          </p:cNvPr>
          <p:cNvSpPr>
            <a:spLocks noGrp="1"/>
          </p:cNvSpPr>
          <p:nvPr/>
        </p:nvSpPr>
        <p:spPr>
          <a:xfrm>
            <a:off x="8048625" y="4152900"/>
            <a:ext cx="3190875" cy="99060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B9BD"/>
            </a:solidFill>
          </a:ln>
        </p:spPr>
        <p:txBody>
          <a:bodyPr wrap="square" lIns="133350" tIns="114300" rIns="133350" bIns="1143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425" b="1">
                <a:solidFill>
                  <a:srgbClr val="C84A53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C84A53"/>
                </a:solidFill>
                <a:latin typeface="Arial"/>
                <a:ea typeface="Arial"/>
                <a:cs typeface="Arial"/>
              </a:rPr>
              <a:t>La hoja ubica el envío en la semana del 22 de febrero. El día exacto figura como “X Febrero” y requiere confirmación.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24D1EE78-97F0-4212-986E-23B266440CE7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9334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D6B75"/>
                </a:solidFill>
                <a:latin typeface="Arial"/>
                <a:ea typeface="Arial"/>
                <a:cs typeface="Arial"/>
              </a:rPr>
              <a:t>Fuente: Hoja de ruta CS8, pestaña “Ruta Crítica”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7E688027-B201-4A99-B77D-2C6F77BD0B87}"/>
              </a:ext>
            </a:extLst>
          </p:cNvPr>
          <p:cNvSpPr>
            <a:spLocks noGrp="1"/>
          </p:cNvSpPr>
          <p:nvPr/>
        </p:nvSpPr>
        <p:spPr>
          <a:xfrm>
            <a:off x="11049000" y="6419850"/>
            <a:ext cx="5334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050" b="1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07D8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pic>
        <p:nvPicPr>
          <p:cNvPr id="41" name="Imagen 4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90500" y="134538"/>
            <a:ext cx="1104900" cy="407199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4"/>
          <a:srcRect t="36095" b="36095"/>
          <a:stretch>
            <a:fillRect/>
          </a:stretch>
        </p:blipFill>
        <p:spPr>
          <a:xfrm>
            <a:off x="0" y="6781800"/>
            <a:ext cx="9144000" cy="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203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ángulo 30">
            <a:extLst>
              <a:ext uri="{FF2B5EF4-FFF2-40B4-BE49-F238E27FC236}">
                <a16:creationId xmlns:a16="http://schemas.microsoft.com/office/drawing/2014/main" id="{65A3947F-C9A0-42D4-8A51-78B776FA3A14}"/>
              </a:ext>
            </a:extLst>
          </p:cNvPr>
          <p:cNvSpPr>
            <a:spLocks noGrp="1"/>
          </p:cNvSpPr>
          <p:nvPr/>
        </p:nvSpPr>
        <p:spPr>
          <a:xfrm>
            <a:off x="1657350" y="323850"/>
            <a:ext cx="9925050" cy="590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3225" b="1">
                <a:solidFill>
                  <a:srgbClr val="0B2A3C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2A3C"/>
                </a:solidFill>
                <a:latin typeface="Arial"/>
                <a:ea typeface="Arial"/>
                <a:cs typeface="Arial"/>
              </a:rPr>
              <a:t>Ruta crítica operativa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9DAC38D-1200-4EF3-9DDF-8E4F2CA476F3}"/>
              </a:ext>
            </a:extLst>
          </p:cNvPr>
          <p:cNvSpPr>
            <a:spLocks noGrp="1"/>
          </p:cNvSpPr>
          <p:nvPr/>
        </p:nvSpPr>
        <p:spPr>
          <a:xfrm>
            <a:off x="628650" y="87630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0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5D6B75"/>
                </a:solidFill>
                <a:latin typeface="Arial"/>
                <a:ea typeface="Arial"/>
                <a:cs typeface="Arial"/>
              </a:rPr>
              <a:t>Septiembre de 2026 a febrero de 2027</a:t>
            </a:r>
          </a:p>
        </p:txBody>
      </p:sp>
      <p:sp>
        <p:nvSpPr>
          <p:cNvPr id="3" name="Conector recto 2">
            <a:extLst>
              <a:ext uri="{FF2B5EF4-FFF2-40B4-BE49-F238E27FC236}">
                <a16:creationId xmlns:a16="http://schemas.microsoft.com/office/drawing/2014/main" id="{22419F8D-AF53-44B2-A78E-39AD1F1F2126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0"/>
          </a:xfrm>
          <a:prstGeom prst="line">
            <a:avLst/>
          </a:prstGeom>
          <a:noFill/>
          <a:ln w="9525">
            <a:solidFill>
              <a:srgbClr val="CB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7CCCB1C-F5C0-4C01-9306-D3D195943DEC}"/>
              </a:ext>
            </a:extLst>
          </p:cNvPr>
          <p:cNvSpPr>
            <a:spLocks noGrp="1"/>
          </p:cNvSpPr>
          <p:nvPr/>
        </p:nvSpPr>
        <p:spPr>
          <a:xfrm>
            <a:off x="3238500" y="1333500"/>
            <a:ext cx="13525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350" b="1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D6B75"/>
                </a:solidFill>
                <a:latin typeface="Arial"/>
                <a:ea typeface="Arial"/>
                <a:cs typeface="Arial"/>
              </a:rPr>
              <a:t>SEP</a:t>
            </a:r>
          </a:p>
        </p:txBody>
      </p:sp>
      <p:sp>
        <p:nvSpPr>
          <p:cNvPr id="5" name="Conector recto 4">
            <a:extLst>
              <a:ext uri="{FF2B5EF4-FFF2-40B4-BE49-F238E27FC236}">
                <a16:creationId xmlns:a16="http://schemas.microsoft.com/office/drawing/2014/main" id="{B8D68A6F-3C8F-4E86-A83A-364A05D6BA5D}"/>
              </a:ext>
            </a:extLst>
          </p:cNvPr>
          <p:cNvSpPr>
            <a:spLocks noGrp="1"/>
          </p:cNvSpPr>
          <p:nvPr/>
        </p:nvSpPr>
        <p:spPr>
          <a:xfrm>
            <a:off x="3238500" y="1581150"/>
            <a:ext cx="0" cy="4095750"/>
          </a:xfrm>
          <a:prstGeom prst="line">
            <a:avLst/>
          </a:prstGeom>
          <a:noFill/>
          <a:ln w="9525">
            <a:solidFill>
              <a:srgbClr val="CBD5DA"/>
            </a:solidFill>
            <a:prstDash val="dot"/>
          </a:ln>
        </p:spPr>
        <p:txBody>
          <a:bodyPr/>
          <a:lstStyle/>
          <a:p>
            <a:endParaRPr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012AB19-E802-45E1-BE40-57C4C713FE9E}"/>
              </a:ext>
            </a:extLst>
          </p:cNvPr>
          <p:cNvSpPr>
            <a:spLocks noGrp="1"/>
          </p:cNvSpPr>
          <p:nvPr/>
        </p:nvSpPr>
        <p:spPr>
          <a:xfrm>
            <a:off x="4591050" y="1333500"/>
            <a:ext cx="13525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350" b="1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D6B75"/>
                </a:solidFill>
                <a:latin typeface="Arial"/>
                <a:ea typeface="Arial"/>
                <a:cs typeface="Arial"/>
              </a:rPr>
              <a:t>OCT</a:t>
            </a:r>
          </a:p>
        </p:txBody>
      </p:sp>
      <p:sp>
        <p:nvSpPr>
          <p:cNvPr id="7" name="Conector recto 6">
            <a:extLst>
              <a:ext uri="{FF2B5EF4-FFF2-40B4-BE49-F238E27FC236}">
                <a16:creationId xmlns:a16="http://schemas.microsoft.com/office/drawing/2014/main" id="{4174DF14-D647-481A-85C1-1485A7D082C5}"/>
              </a:ext>
            </a:extLst>
          </p:cNvPr>
          <p:cNvSpPr>
            <a:spLocks noGrp="1"/>
          </p:cNvSpPr>
          <p:nvPr/>
        </p:nvSpPr>
        <p:spPr>
          <a:xfrm>
            <a:off x="4591050" y="1581150"/>
            <a:ext cx="0" cy="4095750"/>
          </a:xfrm>
          <a:prstGeom prst="line">
            <a:avLst/>
          </a:prstGeom>
          <a:noFill/>
          <a:ln w="9525">
            <a:solidFill>
              <a:srgbClr val="CBD5DA"/>
            </a:solidFill>
            <a:prstDash val="dot"/>
          </a:ln>
        </p:spPr>
        <p:txBody>
          <a:bodyPr/>
          <a:lstStyle/>
          <a:p>
            <a:endParaRPr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5C92E77-318C-48E3-9C75-AD15092AEDE5}"/>
              </a:ext>
            </a:extLst>
          </p:cNvPr>
          <p:cNvSpPr>
            <a:spLocks noGrp="1"/>
          </p:cNvSpPr>
          <p:nvPr/>
        </p:nvSpPr>
        <p:spPr>
          <a:xfrm>
            <a:off x="5943600" y="1333500"/>
            <a:ext cx="13525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350" b="1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D6B75"/>
                </a:solidFill>
                <a:latin typeface="Arial"/>
                <a:ea typeface="Arial"/>
                <a:cs typeface="Arial"/>
              </a:rPr>
              <a:t>NOV</a:t>
            </a:r>
          </a:p>
        </p:txBody>
      </p:sp>
      <p:sp>
        <p:nvSpPr>
          <p:cNvPr id="9" name="Conector recto 8">
            <a:extLst>
              <a:ext uri="{FF2B5EF4-FFF2-40B4-BE49-F238E27FC236}">
                <a16:creationId xmlns:a16="http://schemas.microsoft.com/office/drawing/2014/main" id="{BF199033-1949-4AAD-A5B7-51B8674D7F65}"/>
              </a:ext>
            </a:extLst>
          </p:cNvPr>
          <p:cNvSpPr>
            <a:spLocks noGrp="1"/>
          </p:cNvSpPr>
          <p:nvPr/>
        </p:nvSpPr>
        <p:spPr>
          <a:xfrm>
            <a:off x="5943600" y="1581150"/>
            <a:ext cx="0" cy="4095750"/>
          </a:xfrm>
          <a:prstGeom prst="line">
            <a:avLst/>
          </a:prstGeom>
          <a:noFill/>
          <a:ln w="9525">
            <a:solidFill>
              <a:srgbClr val="CBD5DA"/>
            </a:solidFill>
            <a:prstDash val="dot"/>
          </a:ln>
        </p:spPr>
        <p:txBody>
          <a:bodyPr/>
          <a:lstStyle/>
          <a:p>
            <a:endParaRPr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6814A31-2147-4B34-B4BD-E01EA7744B41}"/>
              </a:ext>
            </a:extLst>
          </p:cNvPr>
          <p:cNvSpPr>
            <a:spLocks noGrp="1"/>
          </p:cNvSpPr>
          <p:nvPr/>
        </p:nvSpPr>
        <p:spPr>
          <a:xfrm>
            <a:off x="7296150" y="1333500"/>
            <a:ext cx="13525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350" b="1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D6B75"/>
                </a:solidFill>
                <a:latin typeface="Arial"/>
                <a:ea typeface="Arial"/>
                <a:cs typeface="Arial"/>
              </a:rPr>
              <a:t>DIC</a:t>
            </a:r>
          </a:p>
        </p:txBody>
      </p:sp>
      <p:sp>
        <p:nvSpPr>
          <p:cNvPr id="11" name="Conector recto 10">
            <a:extLst>
              <a:ext uri="{FF2B5EF4-FFF2-40B4-BE49-F238E27FC236}">
                <a16:creationId xmlns:a16="http://schemas.microsoft.com/office/drawing/2014/main" id="{367C0EFE-C245-46DB-A43A-1876C9D18EAB}"/>
              </a:ext>
            </a:extLst>
          </p:cNvPr>
          <p:cNvSpPr>
            <a:spLocks noGrp="1"/>
          </p:cNvSpPr>
          <p:nvPr/>
        </p:nvSpPr>
        <p:spPr>
          <a:xfrm>
            <a:off x="7296150" y="1581150"/>
            <a:ext cx="0" cy="4095750"/>
          </a:xfrm>
          <a:prstGeom prst="line">
            <a:avLst/>
          </a:prstGeom>
          <a:noFill/>
          <a:ln w="9525">
            <a:solidFill>
              <a:srgbClr val="CBD5DA"/>
            </a:solidFill>
            <a:prstDash val="dot"/>
          </a:ln>
        </p:spPr>
        <p:txBody>
          <a:bodyPr/>
          <a:lstStyle/>
          <a:p>
            <a:endParaRPr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A0F969DE-183B-40E8-BBB4-FA0893650666}"/>
              </a:ext>
            </a:extLst>
          </p:cNvPr>
          <p:cNvSpPr>
            <a:spLocks noGrp="1"/>
          </p:cNvSpPr>
          <p:nvPr/>
        </p:nvSpPr>
        <p:spPr>
          <a:xfrm>
            <a:off x="8648700" y="1333500"/>
            <a:ext cx="13525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350" b="1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D6B75"/>
                </a:solidFill>
                <a:latin typeface="Arial"/>
                <a:ea typeface="Arial"/>
                <a:cs typeface="Arial"/>
              </a:rPr>
              <a:t>ENE</a:t>
            </a:r>
          </a:p>
        </p:txBody>
      </p:sp>
      <p:sp>
        <p:nvSpPr>
          <p:cNvPr id="13" name="Conector recto 12">
            <a:extLst>
              <a:ext uri="{FF2B5EF4-FFF2-40B4-BE49-F238E27FC236}">
                <a16:creationId xmlns:a16="http://schemas.microsoft.com/office/drawing/2014/main" id="{C094E18D-5D3F-4772-8F2C-5BEF4A4D6574}"/>
              </a:ext>
            </a:extLst>
          </p:cNvPr>
          <p:cNvSpPr>
            <a:spLocks noGrp="1"/>
          </p:cNvSpPr>
          <p:nvPr/>
        </p:nvSpPr>
        <p:spPr>
          <a:xfrm>
            <a:off x="8648700" y="1581150"/>
            <a:ext cx="0" cy="4095750"/>
          </a:xfrm>
          <a:prstGeom prst="line">
            <a:avLst/>
          </a:prstGeom>
          <a:noFill/>
          <a:ln w="9525">
            <a:solidFill>
              <a:srgbClr val="CBD5DA"/>
            </a:solidFill>
            <a:prstDash val="dot"/>
          </a:ln>
        </p:spPr>
        <p:txBody>
          <a:bodyPr/>
          <a:lstStyle/>
          <a:p>
            <a:endParaRPr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8107F56-E852-4976-AAE4-797FDE594916}"/>
              </a:ext>
            </a:extLst>
          </p:cNvPr>
          <p:cNvSpPr>
            <a:spLocks noGrp="1"/>
          </p:cNvSpPr>
          <p:nvPr/>
        </p:nvSpPr>
        <p:spPr>
          <a:xfrm>
            <a:off x="10001250" y="1333500"/>
            <a:ext cx="13525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350" b="1">
                <a:solidFill>
                  <a:srgbClr val="C84A53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84A53"/>
                </a:solidFill>
                <a:latin typeface="Arial"/>
                <a:ea typeface="Arial"/>
                <a:cs typeface="Arial"/>
              </a:rPr>
              <a:t>FEB</a:t>
            </a:r>
          </a:p>
        </p:txBody>
      </p:sp>
      <p:sp>
        <p:nvSpPr>
          <p:cNvPr id="15" name="Conector recto 14">
            <a:extLst>
              <a:ext uri="{FF2B5EF4-FFF2-40B4-BE49-F238E27FC236}">
                <a16:creationId xmlns:a16="http://schemas.microsoft.com/office/drawing/2014/main" id="{F2391CAB-1F55-4083-AB46-EDDB4B752595}"/>
              </a:ext>
            </a:extLst>
          </p:cNvPr>
          <p:cNvSpPr>
            <a:spLocks noGrp="1"/>
          </p:cNvSpPr>
          <p:nvPr/>
        </p:nvSpPr>
        <p:spPr>
          <a:xfrm>
            <a:off x="10001250" y="1581150"/>
            <a:ext cx="0" cy="4095750"/>
          </a:xfrm>
          <a:prstGeom prst="line">
            <a:avLst/>
          </a:prstGeom>
          <a:noFill/>
          <a:ln w="9525">
            <a:solidFill>
              <a:srgbClr val="CBD5DA"/>
            </a:solidFill>
            <a:prstDash val="dot"/>
          </a:ln>
        </p:spPr>
        <p:txBody>
          <a:bodyPr/>
          <a:lstStyle/>
          <a:p>
            <a:endParaRPr/>
          </a:p>
        </p:txBody>
      </p:sp>
      <p:sp>
        <p:nvSpPr>
          <p:cNvPr id="16" name="Conector recto 15">
            <a:extLst>
              <a:ext uri="{FF2B5EF4-FFF2-40B4-BE49-F238E27FC236}">
                <a16:creationId xmlns:a16="http://schemas.microsoft.com/office/drawing/2014/main" id="{7AB80A08-A7D5-4485-9B03-28C394B08797}"/>
              </a:ext>
            </a:extLst>
          </p:cNvPr>
          <p:cNvSpPr>
            <a:spLocks noGrp="1"/>
          </p:cNvSpPr>
          <p:nvPr/>
        </p:nvSpPr>
        <p:spPr>
          <a:xfrm>
            <a:off x="11353800" y="1581150"/>
            <a:ext cx="0" cy="4095750"/>
          </a:xfrm>
          <a:prstGeom prst="line">
            <a:avLst/>
          </a:prstGeom>
          <a:noFill/>
          <a:ln w="9525">
            <a:solidFill>
              <a:srgbClr val="CBD5DA"/>
            </a:solidFill>
            <a:prstDash val="dot"/>
          </a:ln>
        </p:spPr>
        <p:txBody>
          <a:bodyPr/>
          <a:lstStyle/>
          <a:p>
            <a:endParaRPr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F5A44ABD-A130-45BF-A983-BF62F223709E}"/>
              </a:ext>
            </a:extLst>
          </p:cNvPr>
          <p:cNvSpPr>
            <a:spLocks noGrp="1"/>
          </p:cNvSpPr>
          <p:nvPr/>
        </p:nvSpPr>
        <p:spPr>
          <a:xfrm>
            <a:off x="628650" y="1714500"/>
            <a:ext cx="24003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75" b="1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Preparación y </a:t>
            </a:r>
            <a:r>
              <a:rPr sz="1575" b="1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gobernanza</a:t>
            </a:r>
            <a:r>
              <a:rPr lang="es-ES" sz="1575" b="1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decidir vía de presentación</a:t>
            </a:r>
            <a:endParaRPr sz="1575" b="1" dirty="0">
              <a:solidFill>
                <a:srgbClr val="17313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9983CD26-3828-485D-8884-1070E16C6CA3}"/>
              </a:ext>
            </a:extLst>
          </p:cNvPr>
          <p:cNvSpPr>
            <a:spLocks noGrp="1"/>
          </p:cNvSpPr>
          <p:nvPr/>
        </p:nvSpPr>
        <p:spPr>
          <a:xfrm>
            <a:off x="3238500" y="1714500"/>
            <a:ext cx="2705100" cy="438150"/>
          </a:xfrm>
          <a:prstGeom prst="roundRect">
            <a:avLst>
              <a:gd name="adj" fmla="val 17391"/>
            </a:avLst>
          </a:prstGeom>
          <a:solidFill>
            <a:srgbClr val="007D86"/>
          </a:solidFill>
          <a:ln w="0">
            <a:noFill/>
          </a:ln>
        </p:spPr>
        <p:txBody>
          <a:bodyPr lIns="76200" tIns="38100" rIns="76200" bIns="38100" anchor="ctr">
            <a:normAutofit fontScale="92500"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Comité · RP</a:t>
            </a:r>
            <a:r>
              <a:rPr lang="es-ES" sz="135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-.</a:t>
            </a:r>
            <a:r>
              <a:rPr lang="es-ES" sz="135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via</a:t>
            </a:r>
            <a:r>
              <a:rPr sz="135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· </a:t>
            </a:r>
            <a:r>
              <a:rPr sz="135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registro</a:t>
            </a:r>
            <a:r>
              <a:rPr sz="135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· GED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74DC7438-B88B-4878-B533-D5429DBB23F4}"/>
              </a:ext>
            </a:extLst>
          </p:cNvPr>
          <p:cNvSpPr>
            <a:spLocks noGrp="1"/>
          </p:cNvSpPr>
          <p:nvPr/>
        </p:nvSpPr>
        <p:spPr>
          <a:xfrm>
            <a:off x="628650" y="2438400"/>
            <a:ext cx="24003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75" b="1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Diálogos de </a:t>
            </a:r>
            <a:r>
              <a:rPr sz="1575" b="1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país</a:t>
            </a:r>
            <a:endParaRPr sz="1575" b="1" dirty="0">
              <a:solidFill>
                <a:srgbClr val="17313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ED7108BD-F2E8-46D4-B616-614FE49FA468}"/>
              </a:ext>
            </a:extLst>
          </p:cNvPr>
          <p:cNvSpPr>
            <a:spLocks noGrp="1"/>
          </p:cNvSpPr>
          <p:nvPr/>
        </p:nvSpPr>
        <p:spPr>
          <a:xfrm>
            <a:off x="5943600" y="2438400"/>
            <a:ext cx="4057650" cy="438150"/>
          </a:xfrm>
          <a:prstGeom prst="roundRect">
            <a:avLst>
              <a:gd name="adj" fmla="val 17391"/>
            </a:avLst>
          </a:prstGeom>
          <a:solidFill>
            <a:srgbClr val="39A0A5"/>
          </a:solidFill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Consultas y diálogos comunitarios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531D19F7-A834-4727-A147-8F9C31985A6E}"/>
              </a:ext>
            </a:extLst>
          </p:cNvPr>
          <p:cNvSpPr>
            <a:spLocks noGrp="1"/>
          </p:cNvSpPr>
          <p:nvPr/>
        </p:nvSpPr>
        <p:spPr>
          <a:xfrm>
            <a:off x="628650" y="3162300"/>
            <a:ext cx="24003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Insumos programáticos</a:t>
            </a: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CEEEE624-E0A3-4814-B8CE-956328DA1BC2}"/>
              </a:ext>
            </a:extLst>
          </p:cNvPr>
          <p:cNvSpPr>
            <a:spLocks noGrp="1"/>
          </p:cNvSpPr>
          <p:nvPr/>
        </p:nvSpPr>
        <p:spPr>
          <a:xfrm>
            <a:off x="7296150" y="3162300"/>
            <a:ext cx="2705100" cy="438150"/>
          </a:xfrm>
          <a:prstGeom prst="roundRect">
            <a:avLst>
              <a:gd name="adj" fmla="val 17391"/>
            </a:avLst>
          </a:prstGeom>
          <a:solidFill>
            <a:srgbClr val="EE9B34"/>
          </a:solidFill>
          <a:ln w="0">
            <a:noFill/>
          </a:ln>
        </p:spPr>
        <p:txBody>
          <a:bodyPr lIns="76200" tIns="38100" rIns="76200" bIns="38100" anchor="ctr">
            <a:normAutofit fontScale="99069"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Revisiones VIH/TB y transición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51280B9B-8F51-4F21-8852-42BFA8F9CEE0}"/>
              </a:ext>
            </a:extLst>
          </p:cNvPr>
          <p:cNvSpPr>
            <a:spLocks noGrp="1"/>
          </p:cNvSpPr>
          <p:nvPr/>
        </p:nvSpPr>
        <p:spPr>
          <a:xfrm>
            <a:off x="628650" y="3886200"/>
            <a:ext cx="24003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Formulario y anexos</a:t>
            </a: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007DAFDD-52C6-444B-8B84-7F469A5C1638}"/>
              </a:ext>
            </a:extLst>
          </p:cNvPr>
          <p:cNvSpPr>
            <a:spLocks noGrp="1"/>
          </p:cNvSpPr>
          <p:nvPr/>
        </p:nvSpPr>
        <p:spPr>
          <a:xfrm>
            <a:off x="8648700" y="3886200"/>
            <a:ext cx="2096452" cy="438150"/>
          </a:xfrm>
          <a:prstGeom prst="roundRect">
            <a:avLst>
              <a:gd name="adj" fmla="val 17391"/>
            </a:avLst>
          </a:prstGeom>
          <a:solidFill>
            <a:srgbClr val="123B4D"/>
          </a:solidFill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V1 · V2 · Final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E648E9BD-AFDC-4691-B870-49C77AF80361}"/>
              </a:ext>
            </a:extLst>
          </p:cNvPr>
          <p:cNvSpPr>
            <a:spLocks noGrp="1"/>
          </p:cNvSpPr>
          <p:nvPr/>
        </p:nvSpPr>
        <p:spPr>
          <a:xfrm>
            <a:off x="628650" y="4610100"/>
            <a:ext cx="24003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Aprobación y envío</a:t>
            </a: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6F85F4E7-01E7-4B57-9A49-34088D7377A8}"/>
              </a:ext>
            </a:extLst>
          </p:cNvPr>
          <p:cNvSpPr>
            <a:spLocks noGrp="1"/>
          </p:cNvSpPr>
          <p:nvPr/>
        </p:nvSpPr>
        <p:spPr>
          <a:xfrm>
            <a:off x="10204133" y="4610100"/>
            <a:ext cx="1014413" cy="438150"/>
          </a:xfrm>
          <a:prstGeom prst="roundRect">
            <a:avLst>
              <a:gd name="adj" fmla="val 17391"/>
            </a:avLst>
          </a:prstGeom>
          <a:solidFill>
            <a:srgbClr val="C84A53"/>
          </a:solidFill>
          <a:ln w="0">
            <a:noFill/>
          </a:ln>
        </p:spPr>
        <p:txBody>
          <a:bodyPr lIns="76200" tIns="38100" rIns="76200" bIns="38100" anchor="ctr">
            <a:normAutofit fontScale="84615" lnSpcReduction="10000"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8 · 15 · 22 </a:t>
            </a:r>
            <a:r>
              <a:rPr sz="135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febrero</a:t>
            </a:r>
            <a:endParaRPr sz="135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6700FF37-68A4-4C54-946C-E637C3B0ED2F}"/>
              </a:ext>
            </a:extLst>
          </p:cNvPr>
          <p:cNvSpPr>
            <a:spLocks noGrp="1"/>
          </p:cNvSpPr>
          <p:nvPr/>
        </p:nvSpPr>
        <p:spPr>
          <a:xfrm>
            <a:off x="628650" y="5562600"/>
            <a:ext cx="24574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0B2A3C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B2A3C"/>
                </a:solidFill>
                <a:latin typeface="Arial"/>
                <a:ea typeface="Arial"/>
                <a:cs typeface="Arial"/>
              </a:rPr>
              <a:t>La lógica del cronograma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E88B610E-6B54-4374-9130-7C16E712B48D}"/>
              </a:ext>
            </a:extLst>
          </p:cNvPr>
          <p:cNvSpPr>
            <a:spLocks noGrp="1"/>
          </p:cNvSpPr>
          <p:nvPr/>
        </p:nvSpPr>
        <p:spPr>
          <a:xfrm>
            <a:off x="3143250" y="5429250"/>
            <a:ext cx="80962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96000"/>
              </a:lnSpc>
              <a:buNone/>
              <a:defRPr sz="1500" b="0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313F"/>
                </a:solidFill>
                <a:latin typeface="Arial"/>
                <a:ea typeface="Arial"/>
                <a:cs typeface="Arial"/>
              </a:rPr>
              <a:t>La preparación define responsables y condiciones de trabajo. El diálogo y las revisiones aportan los insumos. El paquete final pasa a aprobación antes de enviarse al Fondo Mundial.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F838A7BA-8749-4E44-91E4-E672B78E71FF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9334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D6B75"/>
                </a:solidFill>
                <a:latin typeface="Arial"/>
                <a:ea typeface="Arial"/>
                <a:cs typeface="Arial"/>
              </a:rPr>
              <a:t>Fuente: Hoja de ruta CS8, pestaña “Ruta Crítica”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F0AA0135-FDB9-4741-815B-22A11893CB99}"/>
              </a:ext>
            </a:extLst>
          </p:cNvPr>
          <p:cNvSpPr>
            <a:spLocks noGrp="1"/>
          </p:cNvSpPr>
          <p:nvPr/>
        </p:nvSpPr>
        <p:spPr>
          <a:xfrm>
            <a:off x="11049000" y="6419850"/>
            <a:ext cx="5334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050" b="1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07D8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pic>
        <p:nvPicPr>
          <p:cNvPr id="64" name="Imagen 6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90500" y="134538"/>
            <a:ext cx="1104900" cy="407199"/>
          </a:xfrm>
          <a:prstGeom prst="rect">
            <a:avLst/>
          </a:prstGeom>
        </p:spPr>
      </p:pic>
      <p:pic>
        <p:nvPicPr>
          <p:cNvPr id="65" name="Imagen 64"/>
          <p:cNvPicPr>
            <a:picLocks noChangeAspect="1"/>
          </p:cNvPicPr>
          <p:nvPr/>
        </p:nvPicPr>
        <p:blipFill>
          <a:blip r:embed="rId4"/>
          <a:srcRect t="36095" b="36095"/>
          <a:stretch>
            <a:fillRect/>
          </a:stretch>
        </p:blipFill>
        <p:spPr>
          <a:xfrm>
            <a:off x="0" y="6781800"/>
            <a:ext cx="9144000" cy="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819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n 4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90500" y="134538"/>
            <a:ext cx="1104900" cy="407199"/>
          </a:xfrm>
          <a:prstGeom prst="rect">
            <a:avLst/>
          </a:prstGeom>
        </p:spPr>
      </p:pic>
      <p:pic>
        <p:nvPicPr>
          <p:cNvPr id="48" name="Imagen 48"/>
          <p:cNvPicPr>
            <a:picLocks noChangeAspect="1"/>
          </p:cNvPicPr>
          <p:nvPr/>
        </p:nvPicPr>
        <p:blipFill>
          <a:blip r:embed="rId4"/>
          <a:srcRect t="36095" b="36095"/>
          <a:stretch>
            <a:fillRect/>
          </a:stretch>
        </p:blipFill>
        <p:spPr>
          <a:xfrm>
            <a:off x="0" y="6781800"/>
            <a:ext cx="9144000" cy="76200"/>
          </a:xfrm>
          <a:prstGeom prst="rect">
            <a:avLst/>
          </a:prstGeom>
        </p:spPr>
      </p:pic>
      <p:sp>
        <p:nvSpPr>
          <p:cNvPr id="26" name="Rectángulo 25">
            <a:extLst>
              <a:ext uri="{FF2B5EF4-FFF2-40B4-BE49-F238E27FC236}">
                <a16:creationId xmlns:a16="http://schemas.microsoft.com/office/drawing/2014/main" id="{00A418E9-3848-4A60-B9ED-CC6A250F1B2C}"/>
              </a:ext>
            </a:extLst>
          </p:cNvPr>
          <p:cNvSpPr>
            <a:spLocks noGrp="1"/>
          </p:cNvSpPr>
          <p:nvPr/>
        </p:nvSpPr>
        <p:spPr>
          <a:xfrm>
            <a:off x="1657350" y="323850"/>
            <a:ext cx="9925050" cy="590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2550" b="1">
                <a:solidFill>
                  <a:srgbClr val="0B2A3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B2A3C"/>
                </a:solidFill>
                <a:latin typeface="Arial"/>
                <a:ea typeface="Arial"/>
                <a:cs typeface="Arial"/>
              </a:rPr>
              <a:t>Por qué debe definirse la vía de presentación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A756D8C3-BCF1-493C-96D5-2778F9E912B0}"/>
              </a:ext>
            </a:extLst>
          </p:cNvPr>
          <p:cNvSpPr>
            <a:spLocks noGrp="1"/>
          </p:cNvSpPr>
          <p:nvPr/>
        </p:nvSpPr>
        <p:spPr>
          <a:xfrm>
            <a:off x="647700" y="992505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0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D6B75"/>
                </a:solidFill>
                <a:latin typeface="Arial"/>
                <a:ea typeface="Arial"/>
                <a:cs typeface="Arial"/>
              </a:rPr>
              <a:t>La vía organiza el trabajo del MCP y de los RP antes de la nominación formal</a:t>
            </a:r>
          </a:p>
        </p:txBody>
      </p:sp>
      <p:sp>
        <p:nvSpPr>
          <p:cNvPr id="28" name="Conector recto 27">
            <a:extLst>
              <a:ext uri="{FF2B5EF4-FFF2-40B4-BE49-F238E27FC236}">
                <a16:creationId xmlns:a16="http://schemas.microsoft.com/office/drawing/2014/main" id="{5B7B6062-B0E2-4D6A-92A9-D9B0543CFB46}"/>
              </a:ext>
            </a:extLst>
          </p:cNvPr>
          <p:cNvSpPr>
            <a:spLocks noGrp="1"/>
          </p:cNvSpPr>
          <p:nvPr/>
        </p:nvSpPr>
        <p:spPr>
          <a:xfrm>
            <a:off x="628650" y="1375410"/>
            <a:ext cx="10972800" cy="0"/>
          </a:xfrm>
          <a:prstGeom prst="line">
            <a:avLst/>
          </a:prstGeom>
          <a:noFill/>
          <a:ln w="9525">
            <a:solidFill>
              <a:srgbClr val="CBD5DA"/>
            </a:solidFill>
            <a:prstDash val="solid"/>
          </a:ln>
        </p:spPr>
        <p:txBody>
          <a:bodyPr/>
          <a:lstStyle/>
          <a:p>
            <a:endParaRPr lang="es-SV"/>
          </a:p>
        </p:txBody>
      </p:sp>
      <p:sp>
        <p:nvSpPr>
          <p:cNvPr id="29" name="Conector recto 28">
            <a:extLst>
              <a:ext uri="{FF2B5EF4-FFF2-40B4-BE49-F238E27FC236}">
                <a16:creationId xmlns:a16="http://schemas.microsoft.com/office/drawing/2014/main" id="{DE216FC1-0346-41E4-9A99-5574D5A9B99E}"/>
              </a:ext>
            </a:extLst>
          </p:cNvPr>
          <p:cNvSpPr>
            <a:spLocks noGrp="1"/>
          </p:cNvSpPr>
          <p:nvPr/>
        </p:nvSpPr>
        <p:spPr>
          <a:xfrm>
            <a:off x="1428750" y="2609850"/>
            <a:ext cx="9144000" cy="0"/>
          </a:xfrm>
          <a:prstGeom prst="line">
            <a:avLst/>
          </a:prstGeom>
          <a:noFill/>
          <a:ln w="47625">
            <a:solidFill>
              <a:srgbClr val="CBD5DA"/>
            </a:solidFill>
            <a:prstDash val="solid"/>
          </a:ln>
        </p:spPr>
        <p:txBody>
          <a:bodyPr/>
          <a:lstStyle/>
          <a:p>
            <a:endParaRPr lang="es-SV"/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FA6A9EC1-9A56-45AD-A59A-149D0BC624A4}"/>
              </a:ext>
            </a:extLst>
          </p:cNvPr>
          <p:cNvSpPr>
            <a:spLocks noGrp="1"/>
          </p:cNvSpPr>
          <p:nvPr/>
        </p:nvSpPr>
        <p:spPr>
          <a:xfrm>
            <a:off x="1524000" y="2362200"/>
            <a:ext cx="495300" cy="495300"/>
          </a:xfrm>
          <a:prstGeom prst="ellipse">
            <a:avLst/>
          </a:prstGeom>
          <a:solidFill>
            <a:srgbClr val="007D86"/>
          </a:solidFill>
          <a:ln w="0">
            <a:noFill/>
          </a:ln>
        </p:spPr>
        <p:txBody>
          <a:bodyPr/>
          <a:lstStyle/>
          <a:p>
            <a:endParaRPr lang="es-SV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C0ACAAF5-5ECB-4F8F-AFBC-84DB3FFF80DC}"/>
              </a:ext>
            </a:extLst>
          </p:cNvPr>
          <p:cNvSpPr>
            <a:spLocks noGrp="1"/>
          </p:cNvSpPr>
          <p:nvPr/>
        </p:nvSpPr>
        <p:spPr>
          <a:xfrm>
            <a:off x="1524000" y="2419350"/>
            <a:ext cx="4953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4DCBE153-AC21-45A8-9423-BA677C3EB7B8}"/>
              </a:ext>
            </a:extLst>
          </p:cNvPr>
          <p:cNvSpPr>
            <a:spLocks noGrp="1"/>
          </p:cNvSpPr>
          <p:nvPr/>
        </p:nvSpPr>
        <p:spPr>
          <a:xfrm>
            <a:off x="704850" y="3105150"/>
            <a:ext cx="21336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575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Participación del RP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51F050E8-3CA4-4AFF-A505-984B2893F7B5}"/>
              </a:ext>
            </a:extLst>
          </p:cNvPr>
          <p:cNvSpPr>
            <a:spLocks noGrp="1"/>
          </p:cNvSpPr>
          <p:nvPr/>
        </p:nvSpPr>
        <p:spPr>
          <a:xfrm>
            <a:off x="609600" y="3581400"/>
            <a:ext cx="23431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96000"/>
              </a:lnSpc>
              <a:buNone/>
              <a:defRPr sz="1350" b="0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13F"/>
                </a:solidFill>
                <a:latin typeface="Arial"/>
                <a:ea typeface="Arial"/>
                <a:cs typeface="Arial"/>
              </a:rPr>
              <a:t>Define cuándo el RP prepara el marco de desempeño y el presupuesto detallado.</a:t>
            </a: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0B91E223-AE9F-4AC7-AEC5-0C3A2650617A}"/>
              </a:ext>
            </a:extLst>
          </p:cNvPr>
          <p:cNvSpPr>
            <a:spLocks noGrp="1"/>
          </p:cNvSpPr>
          <p:nvPr/>
        </p:nvSpPr>
        <p:spPr>
          <a:xfrm>
            <a:off x="4953000" y="2362200"/>
            <a:ext cx="495300" cy="495300"/>
          </a:xfrm>
          <a:prstGeom prst="ellipse">
            <a:avLst/>
          </a:prstGeom>
          <a:solidFill>
            <a:srgbClr val="EE9B34"/>
          </a:solidFill>
          <a:ln w="0">
            <a:noFill/>
          </a:ln>
        </p:spPr>
        <p:txBody>
          <a:bodyPr/>
          <a:lstStyle/>
          <a:p>
            <a:endParaRPr lang="es-SV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961A80B7-C18B-41BD-A3F2-D156C047AD38}"/>
              </a:ext>
            </a:extLst>
          </p:cNvPr>
          <p:cNvSpPr>
            <a:spLocks noGrp="1"/>
          </p:cNvSpPr>
          <p:nvPr/>
        </p:nvSpPr>
        <p:spPr>
          <a:xfrm>
            <a:off x="4953000" y="2419350"/>
            <a:ext cx="4953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45D3751F-C537-46A0-A283-68A878B909B1}"/>
              </a:ext>
            </a:extLst>
          </p:cNvPr>
          <p:cNvSpPr>
            <a:spLocks noGrp="1"/>
          </p:cNvSpPr>
          <p:nvPr/>
        </p:nvSpPr>
        <p:spPr>
          <a:xfrm>
            <a:off x="4133850" y="3105150"/>
            <a:ext cx="21336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575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Proceso después del PRT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1758DCDF-3DD1-4246-AC81-7F7AA5F1474A}"/>
              </a:ext>
            </a:extLst>
          </p:cNvPr>
          <p:cNvSpPr>
            <a:spLocks noGrp="1"/>
          </p:cNvSpPr>
          <p:nvPr/>
        </p:nvSpPr>
        <p:spPr>
          <a:xfrm>
            <a:off x="4038600" y="3581400"/>
            <a:ext cx="23431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96000"/>
              </a:lnSpc>
              <a:buNone/>
              <a:defRPr sz="1350" b="0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13F"/>
                </a:solidFill>
                <a:latin typeface="Arial"/>
                <a:ea typeface="Arial"/>
                <a:cs typeface="Arial"/>
              </a:rPr>
              <a:t>Determina qué documentos se negocian antes o después de la revisión técnica.</a:t>
            </a:r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19F9FD44-44D4-4F4B-8498-BDCD759D37F0}"/>
              </a:ext>
            </a:extLst>
          </p:cNvPr>
          <p:cNvSpPr>
            <a:spLocks noGrp="1"/>
          </p:cNvSpPr>
          <p:nvPr/>
        </p:nvSpPr>
        <p:spPr>
          <a:xfrm>
            <a:off x="8382000" y="2362200"/>
            <a:ext cx="495300" cy="495300"/>
          </a:xfrm>
          <a:prstGeom prst="ellipse">
            <a:avLst/>
          </a:prstGeom>
          <a:solidFill>
            <a:srgbClr val="123B4D"/>
          </a:solidFill>
          <a:ln w="0">
            <a:noFill/>
          </a:ln>
        </p:spPr>
        <p:txBody>
          <a:bodyPr/>
          <a:lstStyle/>
          <a:p>
            <a:endParaRPr lang="es-SV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BB1F45DB-2CC9-4872-9598-550F664F8D25}"/>
              </a:ext>
            </a:extLst>
          </p:cNvPr>
          <p:cNvSpPr>
            <a:spLocks noGrp="1"/>
          </p:cNvSpPr>
          <p:nvPr/>
        </p:nvSpPr>
        <p:spPr>
          <a:xfrm>
            <a:off x="8382000" y="2419350"/>
            <a:ext cx="4953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3FFB5C1F-8803-47F1-9D30-A3D3FFCE300B}"/>
              </a:ext>
            </a:extLst>
          </p:cNvPr>
          <p:cNvSpPr>
            <a:spLocks noGrp="1"/>
          </p:cNvSpPr>
          <p:nvPr/>
        </p:nvSpPr>
        <p:spPr>
          <a:xfrm>
            <a:off x="7562850" y="3105150"/>
            <a:ext cx="21336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575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Nominación y registro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990A936B-1FE2-4883-89F0-7C3DFEC6E553}"/>
              </a:ext>
            </a:extLst>
          </p:cNvPr>
          <p:cNvSpPr>
            <a:spLocks noGrp="1"/>
          </p:cNvSpPr>
          <p:nvPr/>
        </p:nvSpPr>
        <p:spPr>
          <a:xfrm>
            <a:off x="7467600" y="3581400"/>
            <a:ext cx="23431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96000"/>
              </a:lnSpc>
              <a:buNone/>
              <a:defRPr sz="1350" b="0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13F"/>
                </a:solidFill>
                <a:latin typeface="Arial"/>
                <a:ea typeface="Arial"/>
                <a:cs typeface="Arial"/>
              </a:rPr>
              <a:t>Permite formalizar la nominación del RP y registrar la vía en el Portal de Asociados.</a:t>
            </a:r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:a16="http://schemas.microsoft.com/office/drawing/2014/main" id="{33178BDB-AF0E-4656-B294-6A86420592B7}"/>
              </a:ext>
            </a:extLst>
          </p:cNvPr>
          <p:cNvSpPr>
            <a:spLocks noGrp="1"/>
          </p:cNvSpPr>
          <p:nvPr/>
        </p:nvSpPr>
        <p:spPr>
          <a:xfrm>
            <a:off x="723900" y="4857750"/>
            <a:ext cx="10744200" cy="1047750"/>
          </a:xfrm>
          <a:prstGeom prst="roundRect">
            <a:avLst>
              <a:gd name="adj" fmla="val 9091"/>
            </a:avLst>
          </a:prstGeom>
          <a:solidFill>
            <a:srgbClr val="DDF3F3"/>
          </a:solidFill>
          <a:ln w="0">
            <a:noFill/>
          </a:ln>
        </p:spPr>
        <p:txBody>
          <a:bodyPr/>
          <a:lstStyle/>
          <a:p>
            <a:endParaRPr lang="es-SV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A0FF5A6A-F38D-4AF1-898B-FE787030A98B}"/>
              </a:ext>
            </a:extLst>
          </p:cNvPr>
          <p:cNvSpPr>
            <a:spLocks noGrp="1"/>
          </p:cNvSpPr>
          <p:nvPr/>
        </p:nvSpPr>
        <p:spPr>
          <a:xfrm>
            <a:off x="971550" y="5029200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07D86"/>
                </a:solidFill>
                <a:latin typeface="Arial"/>
                <a:ea typeface="Arial"/>
                <a:cs typeface="Arial"/>
              </a:rPr>
              <a:t>Importancia para la decisión del Pleno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6E946DCE-9084-4213-B93C-224A63721EA7}"/>
              </a:ext>
            </a:extLst>
          </p:cNvPr>
          <p:cNvSpPr>
            <a:spLocks noGrp="1"/>
          </p:cNvSpPr>
          <p:nvPr/>
        </p:nvSpPr>
        <p:spPr>
          <a:xfrm>
            <a:off x="971550" y="5353050"/>
            <a:ext cx="10001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Definir la vía a tiempo evita que la nominación del RP y la preparación del paquete avancen bajo supuestos diferentes.</a:t>
            </a: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45441A0E-CB5C-496D-B849-8DEBBDDAEC0B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9334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900" b="0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D6B75"/>
                </a:solidFill>
                <a:latin typeface="Arial"/>
                <a:ea typeface="Arial"/>
                <a:cs typeface="Arial"/>
              </a:rPr>
              <a:t>Fuente: Fondo Mundial, “Prepararse para el CS8”, diapositivas 2 y 6 a 9</a:t>
            </a:r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71C10D72-A0CF-4CFA-8412-D601939D548A}"/>
              </a:ext>
            </a:extLst>
          </p:cNvPr>
          <p:cNvSpPr>
            <a:spLocks noGrp="1"/>
          </p:cNvSpPr>
          <p:nvPr/>
        </p:nvSpPr>
        <p:spPr>
          <a:xfrm>
            <a:off x="11049000" y="6419850"/>
            <a:ext cx="5334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050" b="1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07D8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16262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n 4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90500" y="134538"/>
            <a:ext cx="1104900" cy="407199"/>
          </a:xfrm>
          <a:prstGeom prst="rect">
            <a:avLst/>
          </a:prstGeom>
        </p:spPr>
      </p:pic>
      <p:pic>
        <p:nvPicPr>
          <p:cNvPr id="43" name="Imagen 48"/>
          <p:cNvPicPr>
            <a:picLocks noChangeAspect="1"/>
          </p:cNvPicPr>
          <p:nvPr/>
        </p:nvPicPr>
        <p:blipFill>
          <a:blip r:embed="rId4"/>
          <a:srcRect t="36095" b="36095"/>
          <a:stretch>
            <a:fillRect/>
          </a:stretch>
        </p:blipFill>
        <p:spPr>
          <a:xfrm>
            <a:off x="0" y="6781800"/>
            <a:ext cx="9144000" cy="76200"/>
          </a:xfrm>
          <a:prstGeom prst="rect">
            <a:avLst/>
          </a:prstGeom>
        </p:spPr>
      </p:pic>
      <p:sp>
        <p:nvSpPr>
          <p:cNvPr id="26" name="Rectángulo 25">
            <a:extLst>
              <a:ext uri="{FF2B5EF4-FFF2-40B4-BE49-F238E27FC236}">
                <a16:creationId xmlns:a16="http://schemas.microsoft.com/office/drawing/2014/main" id="{630CE038-D6E8-4FFD-9836-6FF3A6AB78E6}"/>
              </a:ext>
            </a:extLst>
          </p:cNvPr>
          <p:cNvSpPr>
            <a:spLocks noGrp="1"/>
          </p:cNvSpPr>
          <p:nvPr/>
        </p:nvSpPr>
        <p:spPr>
          <a:xfrm>
            <a:off x="1657350" y="323850"/>
            <a:ext cx="9925050" cy="590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2550" b="1">
                <a:solidFill>
                  <a:srgbClr val="0B2A3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B2A3C"/>
                </a:solidFill>
                <a:latin typeface="Arial"/>
                <a:ea typeface="Arial"/>
                <a:cs typeface="Arial"/>
              </a:rPr>
              <a:t>Acuerdo previo del Pleno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1F9D2735-79A5-42D1-A9FF-CE1FE9534B41}"/>
              </a:ext>
            </a:extLst>
          </p:cNvPr>
          <p:cNvSpPr>
            <a:spLocks noGrp="1"/>
          </p:cNvSpPr>
          <p:nvPr/>
        </p:nvSpPr>
        <p:spPr>
          <a:xfrm>
            <a:off x="647700" y="992505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0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D6B75"/>
                </a:solidFill>
                <a:latin typeface="Arial"/>
                <a:ea typeface="Arial"/>
                <a:cs typeface="Arial"/>
              </a:rPr>
              <a:t>La estructura de la solicitud debe definirse antes de valorar la entidad que se nominará</a:t>
            </a:r>
          </a:p>
        </p:txBody>
      </p:sp>
      <p:sp>
        <p:nvSpPr>
          <p:cNvPr id="28" name="Conector recto 27">
            <a:extLst>
              <a:ext uri="{FF2B5EF4-FFF2-40B4-BE49-F238E27FC236}">
                <a16:creationId xmlns:a16="http://schemas.microsoft.com/office/drawing/2014/main" id="{C2FB0522-283E-4F0E-BD65-17A6E5D3E62B}"/>
              </a:ext>
            </a:extLst>
          </p:cNvPr>
          <p:cNvSpPr>
            <a:spLocks noGrp="1"/>
          </p:cNvSpPr>
          <p:nvPr/>
        </p:nvSpPr>
        <p:spPr>
          <a:xfrm>
            <a:off x="628650" y="1375410"/>
            <a:ext cx="10972800" cy="0"/>
          </a:xfrm>
          <a:prstGeom prst="line">
            <a:avLst/>
          </a:prstGeom>
          <a:noFill/>
          <a:ln w="9525">
            <a:solidFill>
              <a:srgbClr val="CBD5DA"/>
            </a:solidFill>
            <a:prstDash val="solid"/>
          </a:ln>
        </p:spPr>
        <p:txBody>
          <a:bodyPr/>
          <a:lstStyle/>
          <a:p>
            <a:endParaRPr lang="es-SV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A9AA13F9-F2EA-41D2-8760-F89E42C15978}"/>
              </a:ext>
            </a:extLst>
          </p:cNvPr>
          <p:cNvSpPr>
            <a:spLocks noGrp="1"/>
          </p:cNvSpPr>
          <p:nvPr/>
        </p:nvSpPr>
        <p:spPr>
          <a:xfrm>
            <a:off x="781050" y="1657350"/>
            <a:ext cx="2857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1650" b="1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07D86"/>
                </a:solidFill>
                <a:latin typeface="Arial"/>
                <a:ea typeface="Arial"/>
                <a:cs typeface="Arial"/>
              </a:rPr>
              <a:t>Acuerdo propuesto</a:t>
            </a: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62FC2AA8-930E-4D40-AAFD-C7048FE513E3}"/>
              </a:ext>
            </a:extLst>
          </p:cNvPr>
          <p:cNvSpPr>
            <a:spLocks noGrp="1"/>
          </p:cNvSpPr>
          <p:nvPr/>
        </p:nvSpPr>
        <p:spPr>
          <a:xfrm>
            <a:off x="723900" y="2038350"/>
            <a:ext cx="10744200" cy="1790700"/>
          </a:xfrm>
          <a:prstGeom prst="roundRect">
            <a:avLst>
              <a:gd name="adj" fmla="val 5319"/>
            </a:avLst>
          </a:prstGeom>
          <a:solidFill>
            <a:srgbClr val="F4F7F8"/>
          </a:solidFill>
          <a:ln w="0">
            <a:noFill/>
          </a:ln>
        </p:spPr>
        <p:txBody>
          <a:bodyPr/>
          <a:lstStyle/>
          <a:p>
            <a:endParaRPr lang="es-SV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9E85FA7E-0F36-4019-9C5E-8D780C9375A6}"/>
              </a:ext>
            </a:extLst>
          </p:cNvPr>
          <p:cNvSpPr>
            <a:spLocks noGrp="1"/>
          </p:cNvSpPr>
          <p:nvPr/>
        </p:nvSpPr>
        <p:spPr>
          <a:xfrm>
            <a:off x="723900" y="2038350"/>
            <a:ext cx="114300" cy="1790700"/>
          </a:xfrm>
          <a:prstGeom prst="rect">
            <a:avLst/>
          </a:prstGeom>
          <a:solidFill>
            <a:srgbClr val="007D86"/>
          </a:solidFill>
          <a:ln w="0">
            <a:noFill/>
          </a:ln>
        </p:spPr>
        <p:txBody>
          <a:bodyPr/>
          <a:lstStyle/>
          <a:p>
            <a:endParaRPr lang="es-SV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CA4E2EE1-B397-48EF-A68E-65EC6015AFE6}"/>
              </a:ext>
            </a:extLst>
          </p:cNvPr>
          <p:cNvSpPr>
            <a:spLocks noGrp="1"/>
          </p:cNvSpPr>
          <p:nvPr/>
        </p:nvSpPr>
        <p:spPr>
          <a:xfrm>
            <a:off x="1104900" y="2305050"/>
            <a:ext cx="9982200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lnSpc>
                <a:spcPct val="98000"/>
              </a:lnSpc>
              <a:buNone/>
              <a:defRPr sz="2025" b="1">
                <a:solidFill>
                  <a:srgbClr val="0B2A3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B2A3C"/>
                </a:solidFill>
                <a:latin typeface="Arial"/>
                <a:ea typeface="Arial"/>
                <a:cs typeface="Arial"/>
              </a:rPr>
              <a:t>El Pleno acuerda que la solicitud de financiamiento del CS8 contará con un solo Receptor Principal y solicita al Comité de Propuestas confirmar con el Equipo de País la vía de presentación aplicable.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BD63EE53-D9B5-44B9-AB1F-1DB2CBCE537B}"/>
              </a:ext>
            </a:extLst>
          </p:cNvPr>
          <p:cNvSpPr>
            <a:spLocks noGrp="1"/>
          </p:cNvSpPr>
          <p:nvPr/>
        </p:nvSpPr>
        <p:spPr>
          <a:xfrm>
            <a:off x="914400" y="4248150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07D86"/>
                </a:solidFill>
                <a:latin typeface="Arial"/>
                <a:ea typeface="Arial"/>
                <a:cs typeface="Arial"/>
              </a:rPr>
              <a:t>Aplicación inmediata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B314221F-FA89-49BF-A01C-1A9FB85720AD}"/>
              </a:ext>
            </a:extLst>
          </p:cNvPr>
          <p:cNvSpPr>
            <a:spLocks noGrp="1"/>
          </p:cNvSpPr>
          <p:nvPr/>
        </p:nvSpPr>
        <p:spPr>
          <a:xfrm>
            <a:off x="914400" y="4591050"/>
            <a:ext cx="457200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96000"/>
              </a:lnSpc>
              <a:buNone/>
              <a:defRPr sz="1425" b="0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313F"/>
                </a:solidFill>
                <a:latin typeface="Arial"/>
                <a:ea typeface="Arial"/>
                <a:cs typeface="Arial"/>
              </a:rPr>
              <a:t>Confirmar con el Equipo de País si la configuración con un solo RP corresponde a la vía Lista para la subvención o a la vía clásica.</a:t>
            </a:r>
          </a:p>
        </p:txBody>
      </p:sp>
      <p:sp>
        <p:nvSpPr>
          <p:cNvPr id="35" name="Conector recto 34">
            <a:extLst>
              <a:ext uri="{FF2B5EF4-FFF2-40B4-BE49-F238E27FC236}">
                <a16:creationId xmlns:a16="http://schemas.microsoft.com/office/drawing/2014/main" id="{25184A24-68DB-402F-8A96-710358C76668}"/>
              </a:ext>
            </a:extLst>
          </p:cNvPr>
          <p:cNvSpPr>
            <a:spLocks noGrp="1"/>
          </p:cNvSpPr>
          <p:nvPr/>
        </p:nvSpPr>
        <p:spPr>
          <a:xfrm>
            <a:off x="5962650" y="4171950"/>
            <a:ext cx="0" cy="1352550"/>
          </a:xfrm>
          <a:prstGeom prst="line">
            <a:avLst/>
          </a:prstGeom>
          <a:noFill/>
          <a:ln w="9525">
            <a:solidFill>
              <a:srgbClr val="CBD5DA"/>
            </a:solidFill>
            <a:prstDash val="solid"/>
          </a:ln>
        </p:spPr>
        <p:txBody>
          <a:bodyPr/>
          <a:lstStyle/>
          <a:p>
            <a:endParaRPr lang="es-SV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485BBFCB-6FC9-4965-A275-C4589D47F0CB}"/>
              </a:ext>
            </a:extLst>
          </p:cNvPr>
          <p:cNvSpPr>
            <a:spLocks noGrp="1"/>
          </p:cNvSpPr>
          <p:nvPr/>
        </p:nvSpPr>
        <p:spPr>
          <a:xfrm>
            <a:off x="6419850" y="4248150"/>
            <a:ext cx="2476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EE9B3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E9B34"/>
                </a:solidFill>
                <a:latin typeface="Arial"/>
                <a:ea typeface="Arial"/>
                <a:cs typeface="Arial"/>
              </a:rPr>
              <a:t>Paso siguiente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27154D3D-764D-4BFF-A65E-5FC4E55873E3}"/>
              </a:ext>
            </a:extLst>
          </p:cNvPr>
          <p:cNvSpPr>
            <a:spLocks noGrp="1"/>
          </p:cNvSpPr>
          <p:nvPr/>
        </p:nvSpPr>
        <p:spPr>
          <a:xfrm>
            <a:off x="6419850" y="4591050"/>
            <a:ext cx="447675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96000"/>
              </a:lnSpc>
              <a:buNone/>
              <a:defRPr sz="1425" b="0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425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Con </a:t>
            </a:r>
            <a:r>
              <a:rPr sz="1425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este</a:t>
            </a:r>
            <a:r>
              <a:rPr sz="1425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</a:t>
            </a:r>
            <a:r>
              <a:rPr sz="1425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marco</a:t>
            </a:r>
            <a:r>
              <a:rPr sz="1425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, el Comité ad hoc </a:t>
            </a:r>
            <a:r>
              <a:rPr sz="1425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presenta</a:t>
            </a:r>
            <a:r>
              <a:rPr sz="1425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</a:t>
            </a:r>
            <a:r>
              <a:rPr sz="1425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su</a:t>
            </a:r>
            <a:r>
              <a:rPr sz="1425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</a:t>
            </a:r>
            <a:r>
              <a:rPr sz="1425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recomendación</a:t>
            </a:r>
            <a:r>
              <a:rPr lang="es-ES" sz="1425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.</a:t>
            </a:r>
            <a:endParaRPr sz="1425" b="0" dirty="0">
              <a:solidFill>
                <a:srgbClr val="17313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" name="Rectángulo: esquinas redondeadas 37">
            <a:extLst>
              <a:ext uri="{FF2B5EF4-FFF2-40B4-BE49-F238E27FC236}">
                <a16:creationId xmlns:a16="http://schemas.microsoft.com/office/drawing/2014/main" id="{9D38D563-D468-440C-B634-E2ECA72B49B8}"/>
              </a:ext>
            </a:extLst>
          </p:cNvPr>
          <p:cNvSpPr>
            <a:spLocks noGrp="1"/>
          </p:cNvSpPr>
          <p:nvPr/>
        </p:nvSpPr>
        <p:spPr>
          <a:xfrm>
            <a:off x="723900" y="5657850"/>
            <a:ext cx="10744200" cy="514350"/>
          </a:xfrm>
          <a:prstGeom prst="roundRect">
            <a:avLst>
              <a:gd name="adj" fmla="val 14815"/>
            </a:avLst>
          </a:prstGeom>
          <a:solidFill>
            <a:srgbClr val="FFF4D6"/>
          </a:solidFill>
          <a:ln w="0">
            <a:noFill/>
          </a:ln>
        </p:spPr>
        <p:txBody>
          <a:bodyPr/>
          <a:lstStyle/>
          <a:p>
            <a:endParaRPr lang="es-SV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1EA1ABB6-CC2E-443B-BB39-711F01357E72}"/>
              </a:ext>
            </a:extLst>
          </p:cNvPr>
          <p:cNvSpPr>
            <a:spLocks noGrp="1"/>
          </p:cNvSpPr>
          <p:nvPr/>
        </p:nvSpPr>
        <p:spPr>
          <a:xfrm>
            <a:off x="914400" y="5743575"/>
            <a:ext cx="103632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275" b="1">
                <a:solidFill>
                  <a:srgbClr val="8A5B0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A5B00"/>
                </a:solidFill>
                <a:latin typeface="Arial"/>
                <a:ea typeface="Arial"/>
                <a:cs typeface="Arial"/>
              </a:rPr>
              <a:t>El Fondo Mundial establece las vías de presentación. La decisión de trabajar con un solo RP corresponde al Pleno del MCP-ES.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98B32CFA-BC75-493E-BAF6-8119D6A234D3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9334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900" b="0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D6B75"/>
                </a:solidFill>
                <a:latin typeface="Arial"/>
                <a:ea typeface="Arial"/>
                <a:cs typeface="Arial"/>
              </a:rPr>
              <a:t>Fuente: Fondo Mundial, “Prepararse para el CS8”, diapositivas 2 y 5 a 8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2451ED9D-5706-4A31-93BB-155EB4F47343}"/>
              </a:ext>
            </a:extLst>
          </p:cNvPr>
          <p:cNvSpPr>
            <a:spLocks noGrp="1"/>
          </p:cNvSpPr>
          <p:nvPr/>
        </p:nvSpPr>
        <p:spPr>
          <a:xfrm>
            <a:off x="11049000" y="6419850"/>
            <a:ext cx="5334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050" b="1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07D86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416262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DA5A0107-A8BD-4E70-8992-DA4072490A2F}"/>
              </a:ext>
            </a:extLst>
          </p:cNvPr>
          <p:cNvSpPr>
            <a:spLocks noGrp="1"/>
          </p:cNvSpPr>
          <p:nvPr/>
        </p:nvSpPr>
        <p:spPr>
          <a:xfrm>
            <a:off x="1657350" y="323850"/>
            <a:ext cx="9925050" cy="590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3225" b="1">
                <a:solidFill>
                  <a:srgbClr val="0B2A3C"/>
                </a:solidFill>
                <a:latin typeface="Arial"/>
                <a:ea typeface="Arial"/>
                <a:cs typeface="Arial"/>
              </a:defRPr>
            </a:pPr>
            <a:r>
              <a:rPr sz="3225" b="1" dirty="0">
                <a:solidFill>
                  <a:srgbClr val="0B2A3C"/>
                </a:solidFill>
                <a:latin typeface="Arial"/>
                <a:ea typeface="Arial"/>
                <a:cs typeface="Arial"/>
              </a:rPr>
              <a:t>1. </a:t>
            </a:r>
            <a:r>
              <a:rPr lang="es-SV" sz="3225" b="1" dirty="0">
                <a:solidFill>
                  <a:srgbClr val="0B2A3C"/>
                </a:solidFill>
                <a:latin typeface="Arial"/>
                <a:ea typeface="Arial"/>
                <a:cs typeface="Arial"/>
              </a:rPr>
              <a:t>Hitos</a:t>
            </a:r>
            <a:r>
              <a:rPr sz="3225" b="1" dirty="0">
                <a:solidFill>
                  <a:srgbClr val="0B2A3C"/>
                </a:solidFill>
                <a:latin typeface="Arial"/>
                <a:ea typeface="Arial"/>
                <a:cs typeface="Arial"/>
              </a:rPr>
              <a:t> </a:t>
            </a:r>
            <a:r>
              <a:rPr sz="3225" b="1" dirty="0" err="1">
                <a:solidFill>
                  <a:srgbClr val="0B2A3C"/>
                </a:solidFill>
                <a:latin typeface="Arial"/>
                <a:ea typeface="Arial"/>
                <a:cs typeface="Arial"/>
              </a:rPr>
              <a:t>preparatorios</a:t>
            </a:r>
            <a:r>
              <a:rPr sz="3225" b="1" dirty="0">
                <a:solidFill>
                  <a:srgbClr val="0B2A3C"/>
                </a:solidFill>
                <a:latin typeface="Arial"/>
                <a:ea typeface="Arial"/>
                <a:cs typeface="Arial"/>
              </a:rPr>
              <a:t> de </a:t>
            </a:r>
            <a:r>
              <a:rPr sz="3225" b="1" dirty="0" err="1">
                <a:solidFill>
                  <a:srgbClr val="0B2A3C"/>
                </a:solidFill>
                <a:latin typeface="Arial"/>
                <a:ea typeface="Arial"/>
                <a:cs typeface="Arial"/>
              </a:rPr>
              <a:t>octubre</a:t>
            </a:r>
            <a:endParaRPr sz="3225" b="1" dirty="0">
              <a:solidFill>
                <a:srgbClr val="0B2A3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EC72F49-4281-46F6-9301-AE35ED9AB266}"/>
              </a:ext>
            </a:extLst>
          </p:cNvPr>
          <p:cNvSpPr>
            <a:spLocks noGrp="1"/>
          </p:cNvSpPr>
          <p:nvPr/>
        </p:nvSpPr>
        <p:spPr>
          <a:xfrm>
            <a:off x="647700" y="992505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0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5D6B75"/>
                </a:solidFill>
                <a:latin typeface="Arial"/>
                <a:ea typeface="Arial"/>
                <a:cs typeface="Arial"/>
              </a:rPr>
              <a:t>Definen responsables, modalidad de presentación y condiciones de trabajo</a:t>
            </a:r>
          </a:p>
        </p:txBody>
      </p:sp>
      <p:sp>
        <p:nvSpPr>
          <p:cNvPr id="3" name="Conector recto 2">
            <a:extLst>
              <a:ext uri="{FF2B5EF4-FFF2-40B4-BE49-F238E27FC236}">
                <a16:creationId xmlns:a16="http://schemas.microsoft.com/office/drawing/2014/main" id="{EA85590C-A39C-45FB-8E6C-ABC824D4E57B}"/>
              </a:ext>
            </a:extLst>
          </p:cNvPr>
          <p:cNvSpPr>
            <a:spLocks noGrp="1"/>
          </p:cNvSpPr>
          <p:nvPr/>
        </p:nvSpPr>
        <p:spPr>
          <a:xfrm>
            <a:off x="628650" y="1375410"/>
            <a:ext cx="10972800" cy="0"/>
          </a:xfrm>
          <a:prstGeom prst="line">
            <a:avLst/>
          </a:prstGeom>
          <a:noFill/>
          <a:ln w="9525">
            <a:solidFill>
              <a:srgbClr val="CB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Conector recto 3">
            <a:extLst>
              <a:ext uri="{FF2B5EF4-FFF2-40B4-BE49-F238E27FC236}">
                <a16:creationId xmlns:a16="http://schemas.microsoft.com/office/drawing/2014/main" id="{8AD226AA-3E4E-44F0-968C-36805183C77E}"/>
              </a:ext>
            </a:extLst>
          </p:cNvPr>
          <p:cNvSpPr>
            <a:spLocks noGrp="1"/>
          </p:cNvSpPr>
          <p:nvPr/>
        </p:nvSpPr>
        <p:spPr>
          <a:xfrm>
            <a:off x="1143000" y="2362200"/>
            <a:ext cx="8763000" cy="0"/>
          </a:xfrm>
          <a:prstGeom prst="line">
            <a:avLst/>
          </a:prstGeom>
          <a:noFill/>
          <a:ln w="47625">
            <a:solidFill>
              <a:srgbClr val="CB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14096044-923A-4D68-8494-5A15DFDDC93C}"/>
              </a:ext>
            </a:extLst>
          </p:cNvPr>
          <p:cNvSpPr>
            <a:spLocks noGrp="1"/>
          </p:cNvSpPr>
          <p:nvPr/>
        </p:nvSpPr>
        <p:spPr>
          <a:xfrm>
            <a:off x="723900" y="2076450"/>
            <a:ext cx="2114550" cy="609600"/>
          </a:xfrm>
          <a:prstGeom prst="roundRect">
            <a:avLst>
              <a:gd name="adj" fmla="val 12500"/>
            </a:avLst>
          </a:prstGeom>
          <a:solidFill>
            <a:srgbClr val="007D86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9A758D0-6143-41B4-9273-6FF6B0397993}"/>
              </a:ext>
            </a:extLst>
          </p:cNvPr>
          <p:cNvSpPr>
            <a:spLocks noGrp="1"/>
          </p:cNvSpPr>
          <p:nvPr/>
        </p:nvSpPr>
        <p:spPr>
          <a:xfrm>
            <a:off x="819150" y="2171700"/>
            <a:ext cx="19240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5 OCT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593E8E6-EC00-4373-85EE-69D3B7ECB9AD}"/>
              </a:ext>
            </a:extLst>
          </p:cNvPr>
          <p:cNvSpPr>
            <a:spLocks noGrp="1"/>
          </p:cNvSpPr>
          <p:nvPr/>
        </p:nvSpPr>
        <p:spPr>
          <a:xfrm>
            <a:off x="723900" y="2857500"/>
            <a:ext cx="238125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lnSpc>
                <a:spcPct val="92000"/>
              </a:lnSpc>
              <a:buNone/>
              <a:defRPr sz="1500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Comité multisectorial establecido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6663B9E-6A8C-4466-979B-A5205D750A84}"/>
              </a:ext>
            </a:extLst>
          </p:cNvPr>
          <p:cNvSpPr>
            <a:spLocks noGrp="1"/>
          </p:cNvSpPr>
          <p:nvPr/>
        </p:nvSpPr>
        <p:spPr>
          <a:xfrm>
            <a:off x="723900" y="4038600"/>
            <a:ext cx="23812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275" b="0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07D86"/>
                </a:solidFill>
                <a:latin typeface="Arial"/>
                <a:ea typeface="Arial"/>
                <a:cs typeface="Arial"/>
              </a:rPr>
              <a:t>MCP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8F0C08AC-4487-40EF-8D58-03E530A9593D}"/>
              </a:ext>
            </a:extLst>
          </p:cNvPr>
          <p:cNvSpPr>
            <a:spLocks noGrp="1"/>
          </p:cNvSpPr>
          <p:nvPr/>
        </p:nvSpPr>
        <p:spPr>
          <a:xfrm>
            <a:off x="3429000" y="2076450"/>
            <a:ext cx="2114550" cy="609600"/>
          </a:xfrm>
          <a:prstGeom prst="roundRect">
            <a:avLst>
              <a:gd name="adj" fmla="val 12500"/>
            </a:avLst>
          </a:prstGeom>
          <a:solidFill>
            <a:srgbClr val="EE9B34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F25F1CF-0AAE-4ACF-A4C0-794A297CB6CA}"/>
              </a:ext>
            </a:extLst>
          </p:cNvPr>
          <p:cNvSpPr>
            <a:spLocks noGrp="1"/>
          </p:cNvSpPr>
          <p:nvPr/>
        </p:nvSpPr>
        <p:spPr>
          <a:xfrm>
            <a:off x="3524250" y="2171700"/>
            <a:ext cx="19240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19 OCT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BF99807-32F6-41DD-988F-B0D30A0E47EF}"/>
              </a:ext>
            </a:extLst>
          </p:cNvPr>
          <p:cNvSpPr>
            <a:spLocks noGrp="1"/>
          </p:cNvSpPr>
          <p:nvPr/>
        </p:nvSpPr>
        <p:spPr>
          <a:xfrm>
            <a:off x="3429000" y="2857500"/>
            <a:ext cx="238125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lnSpc>
                <a:spcPct val="92000"/>
              </a:lnSpc>
              <a:buNone/>
              <a:defRPr sz="1500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Vía confirmada y RP nominado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131286C-427F-4056-A920-81B93400C227}"/>
              </a:ext>
            </a:extLst>
          </p:cNvPr>
          <p:cNvSpPr>
            <a:spLocks noGrp="1"/>
          </p:cNvSpPr>
          <p:nvPr/>
        </p:nvSpPr>
        <p:spPr>
          <a:xfrm>
            <a:off x="3352800" y="3476625"/>
            <a:ext cx="25336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lnSpc>
                <a:spcPct val="92000"/>
              </a:lnSpc>
              <a:buNone/>
              <a:defRPr sz="1200" b="0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D6B75"/>
                </a:solidFill>
                <a:latin typeface="Arial"/>
                <a:ea typeface="Arial"/>
                <a:cs typeface="Arial"/>
              </a:rPr>
              <a:t>Un solo RP según acuerdo del Pleno y recomendación del Comité ad hoc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CE6BADC-F90A-4AAE-A30A-3525BBAF999A}"/>
              </a:ext>
            </a:extLst>
          </p:cNvPr>
          <p:cNvSpPr>
            <a:spLocks noGrp="1"/>
          </p:cNvSpPr>
          <p:nvPr/>
        </p:nvSpPr>
        <p:spPr>
          <a:xfrm>
            <a:off x="3429000" y="4038600"/>
            <a:ext cx="23812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275" b="0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07D86"/>
                </a:solidFill>
                <a:latin typeface="Arial"/>
                <a:ea typeface="Arial"/>
                <a:cs typeface="Arial"/>
              </a:rPr>
              <a:t>MCP / GP / FM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0B4F64AC-F7EC-4B94-84E9-64CDE3F2F727}"/>
              </a:ext>
            </a:extLst>
          </p:cNvPr>
          <p:cNvSpPr>
            <a:spLocks noGrp="1"/>
          </p:cNvSpPr>
          <p:nvPr/>
        </p:nvSpPr>
        <p:spPr>
          <a:xfrm>
            <a:off x="6534150" y="2076450"/>
            <a:ext cx="2114550" cy="609600"/>
          </a:xfrm>
          <a:prstGeom prst="roundRect">
            <a:avLst>
              <a:gd name="adj" fmla="val 12500"/>
            </a:avLst>
          </a:prstGeom>
          <a:solidFill>
            <a:srgbClr val="123B4D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A68A080-B9AE-4DD2-AA69-F0F8BA3A7B22}"/>
              </a:ext>
            </a:extLst>
          </p:cNvPr>
          <p:cNvSpPr>
            <a:spLocks noGrp="1"/>
          </p:cNvSpPr>
          <p:nvPr/>
        </p:nvSpPr>
        <p:spPr>
          <a:xfrm>
            <a:off x="6629400" y="2171700"/>
            <a:ext cx="19240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26 OCT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8F6192D5-C8EC-4346-838F-73C1269D8D18}"/>
              </a:ext>
            </a:extLst>
          </p:cNvPr>
          <p:cNvSpPr>
            <a:spLocks noGrp="1"/>
          </p:cNvSpPr>
          <p:nvPr/>
        </p:nvSpPr>
        <p:spPr>
          <a:xfrm>
            <a:off x="6534150" y="2857500"/>
            <a:ext cx="238125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lnSpc>
                <a:spcPct val="92000"/>
              </a:lnSpc>
              <a:buNone/>
              <a:defRPr sz="1500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Documentos del FM y accesos GED actualizados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803C8C2-BEB9-43C8-957C-143C64AE22E6}"/>
              </a:ext>
            </a:extLst>
          </p:cNvPr>
          <p:cNvSpPr>
            <a:spLocks noGrp="1"/>
          </p:cNvSpPr>
          <p:nvPr/>
        </p:nvSpPr>
        <p:spPr>
          <a:xfrm>
            <a:off x="6534150" y="4038600"/>
            <a:ext cx="23812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275" b="0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007D86"/>
                </a:solidFill>
                <a:latin typeface="Arial"/>
                <a:ea typeface="Arial"/>
                <a:cs typeface="Arial"/>
              </a:rPr>
              <a:t>FM / MCP / RP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7938F75C-9F91-4DD7-A5F9-BD4032DA3C17}"/>
              </a:ext>
            </a:extLst>
          </p:cNvPr>
          <p:cNvSpPr>
            <a:spLocks noGrp="1"/>
          </p:cNvSpPr>
          <p:nvPr/>
        </p:nvSpPr>
        <p:spPr>
          <a:xfrm>
            <a:off x="723900" y="4495800"/>
            <a:ext cx="10744200" cy="1619250"/>
          </a:xfrm>
          <a:prstGeom prst="roundRect">
            <a:avLst>
              <a:gd name="adj" fmla="val 5882"/>
            </a:avLst>
          </a:prstGeom>
          <a:solidFill>
            <a:srgbClr val="F4F7F8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D06C8E4D-E322-43C0-92EA-E6CEAD46D2C2}"/>
              </a:ext>
            </a:extLst>
          </p:cNvPr>
          <p:cNvSpPr>
            <a:spLocks noGrp="1"/>
          </p:cNvSpPr>
          <p:nvPr/>
        </p:nvSpPr>
        <p:spPr>
          <a:xfrm>
            <a:off x="933450" y="463867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0B2A3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2A3C"/>
                </a:solidFill>
                <a:latin typeface="Arial"/>
                <a:ea typeface="Arial"/>
                <a:cs typeface="Arial"/>
              </a:rPr>
              <a:t>Gobernanza y participación de los RP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87601228-D04B-4F6F-AA46-F3FDA4E2E09E}"/>
              </a:ext>
            </a:extLst>
          </p:cNvPr>
          <p:cNvSpPr>
            <a:spLocks noGrp="1"/>
          </p:cNvSpPr>
          <p:nvPr/>
        </p:nvSpPr>
        <p:spPr>
          <a:xfrm>
            <a:off x="838200" y="5196839"/>
            <a:ext cx="100965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94000"/>
              </a:lnSpc>
              <a:buNone/>
              <a:defRPr sz="1350" b="0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13F"/>
                </a:solidFill>
                <a:latin typeface="Arial"/>
                <a:ea typeface="Arial"/>
                <a:cs typeface="Arial"/>
              </a:rPr>
              <a:t>La coordinadora, el petit comité y el comité técnico conducen la preparación. Los RP actuales aportan y validan la información programática, financiera y de desempeño. MINSAL participa con un doble papel: aporta datos como RP actual y se involucra desde ahora en las definiciones que asumirá como próximo RP. El Comité de Propuestas coordina con el GP la fecha de envío y presenta al pleno los acuerdos para aprobación.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164A9871-FF11-4C32-A8FC-C007A53413F0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9334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D6B75"/>
                </a:solidFill>
                <a:latin typeface="Arial"/>
                <a:ea typeface="Arial"/>
                <a:cs typeface="Arial"/>
              </a:rPr>
              <a:t>Fuente: Hoja de ruta CS8, pestaña “Ruta Crítica”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1C195532-1949-409E-94C6-873244407D5B}"/>
              </a:ext>
            </a:extLst>
          </p:cNvPr>
          <p:cNvSpPr>
            <a:spLocks noGrp="1"/>
          </p:cNvSpPr>
          <p:nvPr/>
        </p:nvSpPr>
        <p:spPr>
          <a:xfrm>
            <a:off x="11049000" y="6419850"/>
            <a:ext cx="5334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050" b="1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07D86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pic>
        <p:nvPicPr>
          <p:cNvPr id="48" name="Imagen 4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90500" y="134538"/>
            <a:ext cx="1104900" cy="407199"/>
          </a:xfrm>
          <a:prstGeom prst="rect">
            <a:avLst/>
          </a:prstGeom>
        </p:spPr>
      </p:pic>
      <p:pic>
        <p:nvPicPr>
          <p:cNvPr id="49" name="Imagen 48"/>
          <p:cNvPicPr>
            <a:picLocks noChangeAspect="1"/>
          </p:cNvPicPr>
          <p:nvPr/>
        </p:nvPicPr>
        <p:blipFill>
          <a:blip r:embed="rId4"/>
          <a:srcRect t="36095" b="36095"/>
          <a:stretch>
            <a:fillRect/>
          </a:stretch>
        </p:blipFill>
        <p:spPr>
          <a:xfrm>
            <a:off x="0" y="6781800"/>
            <a:ext cx="9144000" cy="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62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D1CDB9E-8335-4DE9-AC0F-CD0D8051B933}"/>
              </a:ext>
            </a:extLst>
          </p:cNvPr>
          <p:cNvSpPr>
            <a:spLocks noGrp="1"/>
          </p:cNvSpPr>
          <p:nvPr/>
        </p:nvSpPr>
        <p:spPr>
          <a:xfrm>
            <a:off x="2428875" y="323850"/>
            <a:ext cx="8572500" cy="590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3225" b="1">
                <a:solidFill>
                  <a:srgbClr val="0B2A3C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2A3C"/>
                </a:solidFill>
                <a:latin typeface="Arial"/>
                <a:ea typeface="Arial"/>
                <a:cs typeface="Arial"/>
              </a:rPr>
              <a:t>2. Insumos listos para redactar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F2C5A65-B6D5-40C2-9286-4C24BC833E9D}"/>
              </a:ext>
            </a:extLst>
          </p:cNvPr>
          <p:cNvSpPr>
            <a:spLocks noGrp="1"/>
          </p:cNvSpPr>
          <p:nvPr/>
        </p:nvSpPr>
        <p:spPr>
          <a:xfrm>
            <a:off x="609600" y="1000125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0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5D6B75"/>
                </a:solidFill>
                <a:latin typeface="Arial"/>
                <a:ea typeface="Arial"/>
                <a:cs typeface="Arial"/>
              </a:rPr>
              <a:t>El diálogo y las revisiones alimentan el formulario y sus anexos</a:t>
            </a:r>
          </a:p>
        </p:txBody>
      </p:sp>
      <p:sp>
        <p:nvSpPr>
          <p:cNvPr id="4" name="Conector recto 3">
            <a:extLst>
              <a:ext uri="{FF2B5EF4-FFF2-40B4-BE49-F238E27FC236}">
                <a16:creationId xmlns:a16="http://schemas.microsoft.com/office/drawing/2014/main" id="{3564001A-D245-4D46-AD1A-AF3AA14C3084}"/>
              </a:ext>
            </a:extLst>
          </p:cNvPr>
          <p:cNvSpPr>
            <a:spLocks noGrp="1"/>
          </p:cNvSpPr>
          <p:nvPr/>
        </p:nvSpPr>
        <p:spPr>
          <a:xfrm>
            <a:off x="609600" y="1314450"/>
            <a:ext cx="10972800" cy="0"/>
          </a:xfrm>
          <a:prstGeom prst="line">
            <a:avLst/>
          </a:prstGeom>
          <a:noFill/>
          <a:ln w="9525">
            <a:solidFill>
              <a:srgbClr val="CB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1BA9FAB-F6A2-4536-9236-EAC16E6F2988}"/>
              </a:ext>
            </a:extLst>
          </p:cNvPr>
          <p:cNvSpPr>
            <a:spLocks noGrp="1"/>
          </p:cNvSpPr>
          <p:nvPr/>
        </p:nvSpPr>
        <p:spPr>
          <a:xfrm>
            <a:off x="3476625" y="1314450"/>
            <a:ext cx="762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275" b="1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5D6B75"/>
                </a:solidFill>
                <a:latin typeface="Arial"/>
                <a:ea typeface="Arial"/>
                <a:cs typeface="Arial"/>
              </a:rPr>
              <a:t>NOV</a:t>
            </a:r>
          </a:p>
        </p:txBody>
      </p:sp>
      <p:sp>
        <p:nvSpPr>
          <p:cNvPr id="6" name="Conector recto 5">
            <a:extLst>
              <a:ext uri="{FF2B5EF4-FFF2-40B4-BE49-F238E27FC236}">
                <a16:creationId xmlns:a16="http://schemas.microsoft.com/office/drawing/2014/main" id="{BFAACC80-1898-44B2-8047-2E135C995DE0}"/>
              </a:ext>
            </a:extLst>
          </p:cNvPr>
          <p:cNvSpPr>
            <a:spLocks noGrp="1"/>
          </p:cNvSpPr>
          <p:nvPr/>
        </p:nvSpPr>
        <p:spPr>
          <a:xfrm>
            <a:off x="3667125" y="1619250"/>
            <a:ext cx="0" cy="3619500"/>
          </a:xfrm>
          <a:prstGeom prst="line">
            <a:avLst/>
          </a:prstGeom>
          <a:noFill/>
          <a:ln w="9525">
            <a:solidFill>
              <a:srgbClr val="CBD5DA"/>
            </a:solidFill>
            <a:prstDash val="dot"/>
          </a:ln>
        </p:spPr>
        <p:txBody>
          <a:bodyPr/>
          <a:lstStyle/>
          <a:p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8D7F249-5989-4E86-B18C-D4AF7367861E}"/>
              </a:ext>
            </a:extLst>
          </p:cNvPr>
          <p:cNvSpPr>
            <a:spLocks noGrp="1"/>
          </p:cNvSpPr>
          <p:nvPr/>
        </p:nvSpPr>
        <p:spPr>
          <a:xfrm>
            <a:off x="5648325" y="1314450"/>
            <a:ext cx="762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275" b="1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5D6B75"/>
                </a:solidFill>
                <a:latin typeface="Arial"/>
                <a:ea typeface="Arial"/>
                <a:cs typeface="Arial"/>
              </a:rPr>
              <a:t>DIC</a:t>
            </a:r>
          </a:p>
        </p:txBody>
      </p:sp>
      <p:sp>
        <p:nvSpPr>
          <p:cNvPr id="8" name="Conector recto 7">
            <a:extLst>
              <a:ext uri="{FF2B5EF4-FFF2-40B4-BE49-F238E27FC236}">
                <a16:creationId xmlns:a16="http://schemas.microsoft.com/office/drawing/2014/main" id="{4660DA11-397B-4EBD-9925-4129AF84918B}"/>
              </a:ext>
            </a:extLst>
          </p:cNvPr>
          <p:cNvSpPr>
            <a:spLocks noGrp="1"/>
          </p:cNvSpPr>
          <p:nvPr/>
        </p:nvSpPr>
        <p:spPr>
          <a:xfrm>
            <a:off x="5838825" y="1619250"/>
            <a:ext cx="0" cy="3619500"/>
          </a:xfrm>
          <a:prstGeom prst="line">
            <a:avLst/>
          </a:prstGeom>
          <a:noFill/>
          <a:ln w="9525">
            <a:solidFill>
              <a:srgbClr val="CBD5DA"/>
            </a:solidFill>
            <a:prstDash val="dot"/>
          </a:ln>
        </p:spPr>
        <p:txBody>
          <a:bodyPr/>
          <a:lstStyle/>
          <a:p>
            <a:endParaRPr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469656D-36B1-4B74-8296-7718747F1B43}"/>
              </a:ext>
            </a:extLst>
          </p:cNvPr>
          <p:cNvSpPr>
            <a:spLocks noGrp="1"/>
          </p:cNvSpPr>
          <p:nvPr/>
        </p:nvSpPr>
        <p:spPr>
          <a:xfrm>
            <a:off x="7934325" y="1314450"/>
            <a:ext cx="762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275" b="1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5D6B75"/>
                </a:solidFill>
                <a:latin typeface="Arial"/>
                <a:ea typeface="Arial"/>
                <a:cs typeface="Arial"/>
              </a:rPr>
              <a:t>ENE</a:t>
            </a:r>
          </a:p>
        </p:txBody>
      </p:sp>
      <p:sp>
        <p:nvSpPr>
          <p:cNvPr id="10" name="Conector recto 9">
            <a:extLst>
              <a:ext uri="{FF2B5EF4-FFF2-40B4-BE49-F238E27FC236}">
                <a16:creationId xmlns:a16="http://schemas.microsoft.com/office/drawing/2014/main" id="{6F356C62-4840-4ACB-84D9-A8FC6FF458A6}"/>
              </a:ext>
            </a:extLst>
          </p:cNvPr>
          <p:cNvSpPr>
            <a:spLocks noGrp="1"/>
          </p:cNvSpPr>
          <p:nvPr/>
        </p:nvSpPr>
        <p:spPr>
          <a:xfrm>
            <a:off x="8124825" y="1619250"/>
            <a:ext cx="0" cy="3619500"/>
          </a:xfrm>
          <a:prstGeom prst="line">
            <a:avLst/>
          </a:prstGeom>
          <a:noFill/>
          <a:ln w="9525">
            <a:solidFill>
              <a:srgbClr val="CBD5DA"/>
            </a:solidFill>
            <a:prstDash val="dot"/>
          </a:ln>
        </p:spPr>
        <p:txBody>
          <a:bodyPr/>
          <a:lstStyle/>
          <a:p>
            <a:endParaRPr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33A47BD-9703-441A-8B3E-6229DE4B6100}"/>
              </a:ext>
            </a:extLst>
          </p:cNvPr>
          <p:cNvSpPr>
            <a:spLocks noGrp="1"/>
          </p:cNvSpPr>
          <p:nvPr/>
        </p:nvSpPr>
        <p:spPr>
          <a:xfrm>
            <a:off x="10334625" y="1314450"/>
            <a:ext cx="762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275" b="1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5D6B75"/>
                </a:solidFill>
                <a:latin typeface="Arial"/>
                <a:ea typeface="Arial"/>
                <a:cs typeface="Arial"/>
              </a:rPr>
              <a:t>FEB</a:t>
            </a:r>
          </a:p>
        </p:txBody>
      </p:sp>
      <p:sp>
        <p:nvSpPr>
          <p:cNvPr id="12" name="Conector recto 11">
            <a:extLst>
              <a:ext uri="{FF2B5EF4-FFF2-40B4-BE49-F238E27FC236}">
                <a16:creationId xmlns:a16="http://schemas.microsoft.com/office/drawing/2014/main" id="{240A9836-A461-4F53-9E72-7E3644B56CBE}"/>
              </a:ext>
            </a:extLst>
          </p:cNvPr>
          <p:cNvSpPr>
            <a:spLocks noGrp="1"/>
          </p:cNvSpPr>
          <p:nvPr/>
        </p:nvSpPr>
        <p:spPr>
          <a:xfrm>
            <a:off x="10525125" y="1619250"/>
            <a:ext cx="0" cy="3619500"/>
          </a:xfrm>
          <a:prstGeom prst="line">
            <a:avLst/>
          </a:prstGeom>
          <a:noFill/>
          <a:ln w="9525">
            <a:solidFill>
              <a:srgbClr val="CBD5DA"/>
            </a:solidFill>
            <a:prstDash val="dot"/>
          </a:ln>
        </p:spPr>
        <p:txBody>
          <a:bodyPr/>
          <a:lstStyle/>
          <a:p>
            <a:endParaRPr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6BF176D-51D0-4DA3-91CF-9171EB090598}"/>
              </a:ext>
            </a:extLst>
          </p:cNvPr>
          <p:cNvSpPr>
            <a:spLocks noGrp="1"/>
          </p:cNvSpPr>
          <p:nvPr/>
        </p:nvSpPr>
        <p:spPr>
          <a:xfrm>
            <a:off x="685800" y="1762125"/>
            <a:ext cx="2667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Diálogo de país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D0DDEA8B-A5D8-4485-9309-AAB3DFB12346}"/>
              </a:ext>
            </a:extLst>
          </p:cNvPr>
          <p:cNvSpPr>
            <a:spLocks noGrp="1"/>
          </p:cNvSpPr>
          <p:nvPr/>
        </p:nvSpPr>
        <p:spPr>
          <a:xfrm>
            <a:off x="3667125" y="1714500"/>
            <a:ext cx="6858000" cy="495300"/>
          </a:xfrm>
          <a:prstGeom prst="roundRect">
            <a:avLst>
              <a:gd name="adj" fmla="val 15385"/>
            </a:avLst>
          </a:prstGeom>
          <a:solidFill>
            <a:srgbClr val="39A0A5"/>
          </a:solidFill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buNone/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 nov a 25 ene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F06DCB1-D947-4520-8297-DA8E6100CF0C}"/>
              </a:ext>
            </a:extLst>
          </p:cNvPr>
          <p:cNvSpPr>
            <a:spLocks noGrp="1"/>
          </p:cNvSpPr>
          <p:nvPr/>
        </p:nvSpPr>
        <p:spPr>
          <a:xfrm>
            <a:off x="685800" y="2619375"/>
            <a:ext cx="2667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Consultas comunitarias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D9B8CACE-F54E-4A6F-B072-C0C441594E50}"/>
              </a:ext>
            </a:extLst>
          </p:cNvPr>
          <p:cNvSpPr>
            <a:spLocks noGrp="1"/>
          </p:cNvSpPr>
          <p:nvPr/>
        </p:nvSpPr>
        <p:spPr>
          <a:xfrm>
            <a:off x="4238625" y="2571750"/>
            <a:ext cx="1714500" cy="495300"/>
          </a:xfrm>
          <a:prstGeom prst="roundRect">
            <a:avLst>
              <a:gd name="adj" fmla="val 15385"/>
            </a:avLst>
          </a:prstGeom>
          <a:solidFill>
            <a:srgbClr val="007D86"/>
          </a:solidFill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buNone/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9 a 30 nov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2FBF9155-BCF0-410E-8894-E6CA06EEFEA3}"/>
              </a:ext>
            </a:extLst>
          </p:cNvPr>
          <p:cNvSpPr>
            <a:spLocks noGrp="1"/>
          </p:cNvSpPr>
          <p:nvPr/>
        </p:nvSpPr>
        <p:spPr>
          <a:xfrm>
            <a:off x="685800" y="3476625"/>
            <a:ext cx="2667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Informe preliminar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25D12FAE-919D-4995-BF19-6B287868B63B}"/>
              </a:ext>
            </a:extLst>
          </p:cNvPr>
          <p:cNvSpPr>
            <a:spLocks noGrp="1"/>
          </p:cNvSpPr>
          <p:nvPr/>
        </p:nvSpPr>
        <p:spPr>
          <a:xfrm>
            <a:off x="5953125" y="3429000"/>
            <a:ext cx="1028700" cy="495300"/>
          </a:xfrm>
          <a:prstGeom prst="roundRect">
            <a:avLst>
              <a:gd name="adj" fmla="val 15385"/>
            </a:avLst>
          </a:prstGeom>
          <a:solidFill>
            <a:srgbClr val="EE9B34"/>
          </a:solidFill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buNone/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7 a 14 dic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58FF196D-B867-4CBE-8748-7254D4BF07F0}"/>
              </a:ext>
            </a:extLst>
          </p:cNvPr>
          <p:cNvSpPr>
            <a:spLocks noGrp="1"/>
          </p:cNvSpPr>
          <p:nvPr/>
        </p:nvSpPr>
        <p:spPr>
          <a:xfrm>
            <a:off x="685800" y="4333875"/>
            <a:ext cx="2667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Revisiones VIH y TB</a:t>
            </a: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21B40CB7-F621-41AE-AB25-55634CC716B2}"/>
              </a:ext>
            </a:extLst>
          </p:cNvPr>
          <p:cNvSpPr>
            <a:spLocks noGrp="1"/>
          </p:cNvSpPr>
          <p:nvPr/>
        </p:nvSpPr>
        <p:spPr>
          <a:xfrm>
            <a:off x="5953125" y="4286250"/>
            <a:ext cx="4572000" cy="495300"/>
          </a:xfrm>
          <a:prstGeom prst="roundRect">
            <a:avLst>
              <a:gd name="adj" fmla="val 15385"/>
            </a:avLst>
          </a:prstGeom>
          <a:solidFill>
            <a:srgbClr val="123B4D"/>
          </a:solidFill>
          <a:ln w="0">
            <a:noFill/>
          </a:ln>
        </p:spPr>
        <p:txBody>
          <a:bodyPr lIns="76200" tIns="38100" rIns="76200" bIns="38100" anchor="ctr">
            <a:normAutofit/>
          </a:bodyPr>
          <a:lstStyle/>
          <a:p>
            <a:pPr algn="ctr">
              <a:buNone/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7 dic a 25 ene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63024B67-A94C-45DD-B900-DE97856877B3}"/>
              </a:ext>
            </a:extLst>
          </p:cNvPr>
          <p:cNvSpPr>
            <a:spLocks noGrp="1"/>
          </p:cNvSpPr>
          <p:nvPr/>
        </p:nvSpPr>
        <p:spPr>
          <a:xfrm>
            <a:off x="685800" y="5391150"/>
            <a:ext cx="10782300" cy="704850"/>
          </a:xfrm>
          <a:prstGeom prst="roundRect">
            <a:avLst>
              <a:gd name="adj" fmla="val 10811"/>
            </a:avLst>
          </a:prstGeom>
          <a:solidFill>
            <a:srgbClr val="DDF3F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881C3A90-A4E6-4136-879E-05ED3DBC4052}"/>
              </a:ext>
            </a:extLst>
          </p:cNvPr>
          <p:cNvSpPr>
            <a:spLocks noGrp="1"/>
          </p:cNvSpPr>
          <p:nvPr/>
        </p:nvSpPr>
        <p:spPr>
          <a:xfrm>
            <a:off x="876300" y="5562600"/>
            <a:ext cx="2000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7D86"/>
                </a:solidFill>
                <a:latin typeface="Arial"/>
                <a:ea typeface="Arial"/>
                <a:cs typeface="Arial"/>
              </a:rPr>
              <a:t>Dependencia crítica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4F5E6C4E-AE75-4EDC-B8C5-0ED8AD4541E8}"/>
              </a:ext>
            </a:extLst>
          </p:cNvPr>
          <p:cNvSpPr>
            <a:spLocks noGrp="1"/>
          </p:cNvSpPr>
          <p:nvPr/>
        </p:nvSpPr>
        <p:spPr>
          <a:xfrm>
            <a:off x="2971800" y="5467350"/>
            <a:ext cx="81915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94000"/>
              </a:lnSpc>
              <a:buNone/>
              <a:defRPr sz="1575" b="0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313F"/>
                </a:solidFill>
                <a:latin typeface="Arial"/>
                <a:ea typeface="Arial"/>
                <a:cs typeface="Arial"/>
              </a:rPr>
              <a:t>La versión 1 de la solicitud aparece en la semana del 11 de enero. Los insumos deben llegar con tiempo para incorporarse, revisarse y conciliarse.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4AD48B53-4C19-437B-99E1-11C6259B757B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9334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D6B75"/>
                </a:solidFill>
                <a:latin typeface="Arial"/>
                <a:ea typeface="Arial"/>
                <a:cs typeface="Arial"/>
              </a:rPr>
              <a:t>Fuente: Hoja de ruta CS8, pestaña “Ruta Crítica”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783787CA-7B05-4DDD-A186-F5761AEC3C31}"/>
              </a:ext>
            </a:extLst>
          </p:cNvPr>
          <p:cNvSpPr>
            <a:spLocks noGrp="1"/>
          </p:cNvSpPr>
          <p:nvPr/>
        </p:nvSpPr>
        <p:spPr>
          <a:xfrm>
            <a:off x="11049000" y="6419850"/>
            <a:ext cx="5334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050" b="1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07D86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pic>
        <p:nvPicPr>
          <p:cNvPr id="52" name="Imagen 5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90500" y="134538"/>
            <a:ext cx="1104900" cy="407199"/>
          </a:xfrm>
          <a:prstGeom prst="rect">
            <a:avLst/>
          </a:prstGeom>
        </p:spPr>
      </p:pic>
      <p:pic>
        <p:nvPicPr>
          <p:cNvPr id="53" name="Imagen 52"/>
          <p:cNvPicPr>
            <a:picLocks noChangeAspect="1"/>
          </p:cNvPicPr>
          <p:nvPr/>
        </p:nvPicPr>
        <p:blipFill>
          <a:blip r:embed="rId4"/>
          <a:srcRect t="36095" b="36095"/>
          <a:stretch>
            <a:fillRect/>
          </a:stretch>
        </p:blipFill>
        <p:spPr>
          <a:xfrm>
            <a:off x="0" y="6781800"/>
            <a:ext cx="9144000" cy="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323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1351D3A4-89C0-41B8-9958-072CE8453185}"/>
              </a:ext>
            </a:extLst>
          </p:cNvPr>
          <p:cNvSpPr>
            <a:spLocks noGrp="1"/>
          </p:cNvSpPr>
          <p:nvPr/>
        </p:nvSpPr>
        <p:spPr>
          <a:xfrm>
            <a:off x="1657350" y="323850"/>
            <a:ext cx="9925050" cy="590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3225" b="1">
                <a:solidFill>
                  <a:srgbClr val="0B2A3C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2A3C"/>
                </a:solidFill>
                <a:latin typeface="Arial"/>
                <a:ea typeface="Arial"/>
                <a:cs typeface="Arial"/>
              </a:rPr>
              <a:t>3 · versiones y cierres del paquete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A284B85-6753-4855-8CE0-634325E20F97}"/>
              </a:ext>
            </a:extLst>
          </p:cNvPr>
          <p:cNvSpPr>
            <a:spLocks noGrp="1"/>
          </p:cNvSpPr>
          <p:nvPr/>
        </p:nvSpPr>
        <p:spPr>
          <a:xfrm>
            <a:off x="628650" y="87630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0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5D6B75"/>
                </a:solidFill>
                <a:latin typeface="Arial"/>
                <a:ea typeface="Arial"/>
                <a:cs typeface="Arial"/>
              </a:rPr>
              <a:t>Todos los componentes programados convergen en la semana del 8 de febrero</a:t>
            </a:r>
          </a:p>
        </p:txBody>
      </p:sp>
      <p:sp>
        <p:nvSpPr>
          <p:cNvPr id="3" name="Conector recto 2">
            <a:extLst>
              <a:ext uri="{FF2B5EF4-FFF2-40B4-BE49-F238E27FC236}">
                <a16:creationId xmlns:a16="http://schemas.microsoft.com/office/drawing/2014/main" id="{2836B06D-DEDB-46B6-AA9A-2D3BABA7FA05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0"/>
          </a:xfrm>
          <a:prstGeom prst="line">
            <a:avLst/>
          </a:prstGeom>
          <a:noFill/>
          <a:ln w="9525">
            <a:solidFill>
              <a:srgbClr val="CBD5DA"/>
            </a:solidFill>
            <a:prstDash val="solid"/>
          </a:ln>
        </p:spPr>
        <p:txBody>
          <a:bodyPr/>
          <a:lstStyle/>
          <a:p>
            <a:endParaRPr/>
          </a:p>
        </p:txBody>
      </p:sp>
      <p:graphicFrame>
        <p:nvGraphicFramePr>
          <p:cNvPr id="17" name="Tabla 12"/>
          <p:cNvGraphicFramePr/>
          <p:nvPr/>
        </p:nvGraphicFramePr>
        <p:xfrm>
          <a:off x="685800" y="1562100"/>
          <a:ext cx="10801350" cy="3429000"/>
        </p:xfrm>
        <a:graphic>
          <a:graphicData uri="http://schemas.openxmlformats.org/drawingml/2006/table">
            <a:tbl>
              <a:tblPr/>
              <a:tblGrid>
                <a:gridCol w="3905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5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5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4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Grupo de entregables</a:t>
                      </a:r>
                    </a:p>
                  </a:txBody>
                  <a:tcPr marL="76200" marR="76200" marT="76200" marB="76200">
                    <a:solidFill>
                      <a:srgbClr val="0B2A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4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Responsable</a:t>
                      </a:r>
                    </a:p>
                  </a:txBody>
                  <a:tcPr marL="76200" marR="76200" marT="76200" marB="76200">
                    <a:solidFill>
                      <a:srgbClr val="0B2A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4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V1</a:t>
                      </a:r>
                    </a:p>
                  </a:txBody>
                  <a:tcPr marL="76200" marR="76200" marT="76200" marB="76200">
                    <a:solidFill>
                      <a:srgbClr val="0B2A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4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V2</a:t>
                      </a:r>
                    </a:p>
                  </a:txBody>
                  <a:tcPr marL="76200" marR="76200" marT="76200" marB="76200">
                    <a:solidFill>
                      <a:srgbClr val="0B2A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4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Final</a:t>
                      </a:r>
                    </a:p>
                  </a:txBody>
                  <a:tcPr marL="76200" marR="76200" marT="76200" marB="76200">
                    <a:solidFill>
                      <a:srgbClr val="0B2A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13F"/>
                          </a:solidFill>
                          <a:latin typeface="Arial"/>
                          <a:ea typeface="Arial"/>
                          <a:cs typeface="Arial"/>
                        </a:rPr>
                        <a:t>Solicitud de financiamiento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13F"/>
                          </a:solidFill>
                          <a:latin typeface="Arial"/>
                          <a:ea typeface="Arial"/>
                          <a:cs typeface="Arial"/>
                        </a:rPr>
                        <a:t>MCP + consultor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7313F"/>
                          </a:solidFill>
                          <a:latin typeface="Arial"/>
                          <a:ea typeface="Arial"/>
                          <a:cs typeface="Arial"/>
                        </a:rPr>
                        <a:t>sem. 11 ene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7313F"/>
                          </a:solidFill>
                          <a:latin typeface="Arial"/>
                          <a:ea typeface="Arial"/>
                          <a:cs typeface="Arial"/>
                        </a:rPr>
                        <a:t>sem. 25 ene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007D86"/>
                          </a:solidFill>
                          <a:latin typeface="Arial"/>
                          <a:ea typeface="Arial"/>
                          <a:cs typeface="Arial"/>
                        </a:rPr>
                        <a:t>sem. 8 feb</a:t>
                      </a:r>
                    </a:p>
                  </a:txBody>
                  <a:tcPr marL="76200" marR="76200" marT="76200" marB="76200">
                    <a:solidFill>
                      <a:srgbClr val="DD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13F"/>
                          </a:solidFill>
                          <a:latin typeface="Arial"/>
                          <a:ea typeface="Arial"/>
                          <a:cs typeface="Arial"/>
                        </a:rPr>
                        <a:t>Marco de desempeño</a:t>
                      </a:r>
                    </a:p>
                  </a:txBody>
                  <a:tcPr marL="76200" marR="76200" marT="76200" marB="76200"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13F"/>
                          </a:solidFill>
                          <a:latin typeface="Arial"/>
                          <a:ea typeface="Arial"/>
                          <a:cs typeface="Arial"/>
                        </a:rPr>
                        <a:t>RP</a:t>
                      </a:r>
                    </a:p>
                  </a:txBody>
                  <a:tcPr marL="76200" marR="76200" marT="76200" marB="76200"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7313F"/>
                          </a:solidFill>
                          <a:latin typeface="Arial"/>
                          <a:ea typeface="Arial"/>
                          <a:cs typeface="Arial"/>
                        </a:rPr>
                        <a:t>sem. 18 ene</a:t>
                      </a:r>
                    </a:p>
                  </a:txBody>
                  <a:tcPr marL="76200" marR="76200" marT="76200" marB="76200"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7313F"/>
                          </a:solidFill>
                          <a:latin typeface="Arial"/>
                          <a:ea typeface="Arial"/>
                          <a:cs typeface="Arial"/>
                        </a:rPr>
                        <a:t>sem. 1 feb</a:t>
                      </a:r>
                    </a:p>
                  </a:txBody>
                  <a:tcPr marL="76200" marR="76200" marT="76200" marB="76200"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007D86"/>
                          </a:solidFill>
                          <a:latin typeface="Arial"/>
                          <a:ea typeface="Arial"/>
                          <a:cs typeface="Arial"/>
                        </a:rPr>
                        <a:t>sem. 8 feb</a:t>
                      </a:r>
                    </a:p>
                  </a:txBody>
                  <a:tcPr marL="76200" marR="76200" marT="76200" marB="76200">
                    <a:solidFill>
                      <a:srgbClr val="DD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13F"/>
                          </a:solidFill>
                          <a:latin typeface="Arial"/>
                          <a:ea typeface="Arial"/>
                          <a:cs typeface="Arial"/>
                        </a:rPr>
                        <a:t>Presupuesto, panorama y PAAR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13F"/>
                          </a:solidFill>
                          <a:latin typeface="Arial"/>
                          <a:ea typeface="Arial"/>
                          <a:cs typeface="Arial"/>
                        </a:rPr>
                        <a:t>RP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7313F"/>
                          </a:solidFill>
                          <a:latin typeface="Arial"/>
                          <a:ea typeface="Arial"/>
                          <a:cs typeface="Arial"/>
                        </a:rPr>
                        <a:t>sem. 18 ene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7313F"/>
                          </a:solidFill>
                          <a:latin typeface="Arial"/>
                          <a:ea typeface="Arial"/>
                          <a:cs typeface="Arial"/>
                        </a:rPr>
                        <a:t>sem. 1 feb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007D86"/>
                          </a:solidFill>
                          <a:latin typeface="Arial"/>
                          <a:ea typeface="Arial"/>
                          <a:cs typeface="Arial"/>
                        </a:rPr>
                        <a:t>sem. 8 feb</a:t>
                      </a:r>
                    </a:p>
                  </a:txBody>
                  <a:tcPr marL="76200" marR="76200" marT="76200" marB="76200">
                    <a:solidFill>
                      <a:srgbClr val="DD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13F"/>
                          </a:solidFill>
                          <a:latin typeface="Arial"/>
                          <a:ea typeface="Arial"/>
                          <a:cs typeface="Arial"/>
                        </a:rPr>
                        <a:t>Planes nacionales y plan de transición</a:t>
                      </a:r>
                    </a:p>
                  </a:txBody>
                  <a:tcPr marL="76200" marR="76200" marT="76200" marB="76200"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13F"/>
                          </a:solidFill>
                          <a:latin typeface="Arial"/>
                          <a:ea typeface="Arial"/>
                          <a:cs typeface="Arial"/>
                        </a:rPr>
                        <a:t>MCP + consultor</a:t>
                      </a:r>
                    </a:p>
                  </a:txBody>
                  <a:tcPr marL="76200" marR="76200" marT="76200" marB="76200"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7313F"/>
                          </a:solidFill>
                          <a:latin typeface="Arial"/>
                          <a:ea typeface="Arial"/>
                          <a:cs typeface="Arial"/>
                        </a:rPr>
                        <a:t>—</a:t>
                      </a:r>
                    </a:p>
                  </a:txBody>
                  <a:tcPr marL="76200" marR="76200" marT="76200" marB="76200"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7313F"/>
                          </a:solidFill>
                          <a:latin typeface="Arial"/>
                          <a:ea typeface="Arial"/>
                          <a:cs typeface="Arial"/>
                        </a:rPr>
                        <a:t>—</a:t>
                      </a:r>
                    </a:p>
                  </a:txBody>
                  <a:tcPr marL="76200" marR="76200" marT="76200" marB="76200"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007D86"/>
                          </a:solidFill>
                          <a:latin typeface="Arial"/>
                          <a:ea typeface="Arial"/>
                          <a:cs typeface="Arial"/>
                        </a:rPr>
                        <a:t>sem. 8 feb</a:t>
                      </a:r>
                    </a:p>
                  </a:txBody>
                  <a:tcPr marL="76200" marR="76200" marT="76200" marB="76200">
                    <a:solidFill>
                      <a:srgbClr val="DD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13F"/>
                          </a:solidFill>
                          <a:latin typeface="Arial"/>
                          <a:ea typeface="Arial"/>
                          <a:cs typeface="Arial"/>
                        </a:rPr>
                        <a:t>Aprobación, conformidad y cofinanciamiento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13F"/>
                          </a:solidFill>
                          <a:latin typeface="Arial"/>
                          <a:ea typeface="Arial"/>
                          <a:cs typeface="Arial"/>
                        </a:rPr>
                        <a:t>MCP / RP / Finanzas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7313F"/>
                          </a:solidFill>
                          <a:latin typeface="Arial"/>
                          <a:ea typeface="Arial"/>
                          <a:cs typeface="Arial"/>
                        </a:rPr>
                        <a:t>—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7313F"/>
                          </a:solidFill>
                          <a:latin typeface="Arial"/>
                          <a:ea typeface="Arial"/>
                          <a:cs typeface="Arial"/>
                        </a:rPr>
                        <a:t>—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007D86"/>
                          </a:solidFill>
                          <a:latin typeface="Arial"/>
                          <a:ea typeface="Arial"/>
                          <a:cs typeface="Arial"/>
                        </a:rPr>
                        <a:t>sem. 8 feb</a:t>
                      </a:r>
                    </a:p>
                  </a:txBody>
                  <a:tcPr marL="76200" marR="76200" marT="76200" marB="76200">
                    <a:solidFill>
                      <a:srgbClr val="DD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7820DD49-2B75-47A4-8976-768CD11F9371}"/>
              </a:ext>
            </a:extLst>
          </p:cNvPr>
          <p:cNvSpPr>
            <a:spLocks noGrp="1"/>
          </p:cNvSpPr>
          <p:nvPr/>
        </p:nvSpPr>
        <p:spPr>
          <a:xfrm>
            <a:off x="685800" y="5238750"/>
            <a:ext cx="10801350" cy="838200"/>
          </a:xfrm>
          <a:prstGeom prst="roundRect">
            <a:avLst>
              <a:gd name="adj" fmla="val 9091"/>
            </a:avLst>
          </a:prstGeom>
          <a:solidFill>
            <a:srgbClr val="FFF6D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5471D23-18E7-46AF-ACA2-28D697284DA5}"/>
              </a:ext>
            </a:extLst>
          </p:cNvPr>
          <p:cNvSpPr>
            <a:spLocks noGrp="1"/>
          </p:cNvSpPr>
          <p:nvPr/>
        </p:nvSpPr>
        <p:spPr>
          <a:xfrm>
            <a:off x="876300" y="5419725"/>
            <a:ext cx="1714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9A6400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9A6400"/>
                </a:solidFill>
                <a:latin typeface="Arial"/>
                <a:ea typeface="Arial"/>
                <a:cs typeface="Arial"/>
              </a:rPr>
              <a:t>Vacío a cerrar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60F454D-F207-4BC7-B380-CB7A568CC869}"/>
              </a:ext>
            </a:extLst>
          </p:cNvPr>
          <p:cNvSpPr>
            <a:spLocks noGrp="1"/>
          </p:cNvSpPr>
          <p:nvPr/>
        </p:nvSpPr>
        <p:spPr>
          <a:xfrm>
            <a:off x="2571750" y="5314950"/>
            <a:ext cx="85915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94000"/>
              </a:lnSpc>
              <a:buNone/>
              <a:defRPr sz="1500" b="0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313F"/>
                </a:solidFill>
                <a:latin typeface="Arial"/>
                <a:ea typeface="Arial"/>
                <a:cs typeface="Arial"/>
              </a:rPr>
              <a:t>La evaluación de barreras de acceso (Anexo 7) aparece sin fecha. También faltan responsables en las revisiones programáticas y el plan de transición.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24A82C0-999D-4B38-8573-C674C587AC65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9334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D6B75"/>
                </a:solidFill>
                <a:latin typeface="Arial"/>
                <a:ea typeface="Arial"/>
                <a:cs typeface="Arial"/>
              </a:rPr>
              <a:t>Fuente: Hoja de ruta CS8, pestaña “Ruta Crítica”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24A291E-C39B-45DD-B2B5-5A90EF2321E4}"/>
              </a:ext>
            </a:extLst>
          </p:cNvPr>
          <p:cNvSpPr>
            <a:spLocks noGrp="1"/>
          </p:cNvSpPr>
          <p:nvPr/>
        </p:nvSpPr>
        <p:spPr>
          <a:xfrm>
            <a:off x="11049000" y="6419850"/>
            <a:ext cx="5334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050" b="1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07D86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90500" y="134538"/>
            <a:ext cx="1104900" cy="407199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4"/>
          <a:srcRect t="36095" b="36095"/>
          <a:stretch>
            <a:fillRect/>
          </a:stretch>
        </p:blipFill>
        <p:spPr>
          <a:xfrm>
            <a:off x="0" y="6781800"/>
            <a:ext cx="9144000" cy="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69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159204B-09CA-4AD0-8084-811071F6F107}"/>
              </a:ext>
            </a:extLst>
          </p:cNvPr>
          <p:cNvSpPr>
            <a:spLocks noGrp="1"/>
          </p:cNvSpPr>
          <p:nvPr/>
        </p:nvSpPr>
        <p:spPr>
          <a:xfrm>
            <a:off x="2667000" y="323850"/>
            <a:ext cx="5715000" cy="590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3075" b="1">
                <a:solidFill>
                  <a:srgbClr val="0B2A3C"/>
                </a:solidFill>
                <a:latin typeface="Arial"/>
                <a:ea typeface="Arial"/>
                <a:cs typeface="Arial"/>
              </a:defRPr>
            </a:pPr>
            <a:r>
              <a:rPr sz="3075" b="1">
                <a:solidFill>
                  <a:srgbClr val="0B2A3C"/>
                </a:solidFill>
                <a:latin typeface="Arial"/>
                <a:ea typeface="Arial"/>
                <a:cs typeface="Arial"/>
              </a:rPr>
              <a:t>4.  cierre y envío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9E312F0-7E7E-4846-8417-0C95702891C5}"/>
              </a:ext>
            </a:extLst>
          </p:cNvPr>
          <p:cNvSpPr>
            <a:spLocks noGrp="1"/>
          </p:cNvSpPr>
          <p:nvPr/>
        </p:nvSpPr>
        <p:spPr>
          <a:xfrm>
            <a:off x="628650" y="87630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0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5D6B75"/>
                </a:solidFill>
                <a:latin typeface="Arial"/>
                <a:ea typeface="Arial"/>
                <a:cs typeface="Arial"/>
              </a:rPr>
              <a:t>Una semana separa la asamblea de la ventana de envío</a:t>
            </a:r>
          </a:p>
        </p:txBody>
      </p:sp>
      <p:sp>
        <p:nvSpPr>
          <p:cNvPr id="4" name="Conector recto 3">
            <a:extLst>
              <a:ext uri="{FF2B5EF4-FFF2-40B4-BE49-F238E27FC236}">
                <a16:creationId xmlns:a16="http://schemas.microsoft.com/office/drawing/2014/main" id="{C51CFC3B-17EB-48F7-96C7-3BB9230BE70B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0"/>
          </a:xfrm>
          <a:prstGeom prst="line">
            <a:avLst/>
          </a:prstGeom>
          <a:noFill/>
          <a:ln w="9525">
            <a:solidFill>
              <a:srgbClr val="CB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Conector recto 4">
            <a:extLst>
              <a:ext uri="{FF2B5EF4-FFF2-40B4-BE49-F238E27FC236}">
                <a16:creationId xmlns:a16="http://schemas.microsoft.com/office/drawing/2014/main" id="{DFD5A4E4-80BE-48E9-98E4-312DA42E5A2D}"/>
              </a:ext>
            </a:extLst>
          </p:cNvPr>
          <p:cNvSpPr>
            <a:spLocks noGrp="1"/>
          </p:cNvSpPr>
          <p:nvPr/>
        </p:nvSpPr>
        <p:spPr>
          <a:xfrm>
            <a:off x="1524000" y="2305050"/>
            <a:ext cx="7524750" cy="0"/>
          </a:xfrm>
          <a:prstGeom prst="line">
            <a:avLst/>
          </a:prstGeom>
          <a:noFill/>
          <a:ln w="57150">
            <a:solidFill>
              <a:srgbClr val="CB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C6BE2229-73E1-4021-B5CB-94FE12F725A1}"/>
              </a:ext>
            </a:extLst>
          </p:cNvPr>
          <p:cNvSpPr>
            <a:spLocks noGrp="1"/>
          </p:cNvSpPr>
          <p:nvPr/>
        </p:nvSpPr>
        <p:spPr>
          <a:xfrm>
            <a:off x="1428750" y="2038350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007D86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C4C4BDD-33CD-4898-AFF5-5D090E744087}"/>
              </a:ext>
            </a:extLst>
          </p:cNvPr>
          <p:cNvSpPr>
            <a:spLocks noGrp="1"/>
          </p:cNvSpPr>
          <p:nvPr/>
        </p:nvSpPr>
        <p:spPr>
          <a:xfrm>
            <a:off x="666750" y="1428750"/>
            <a:ext cx="24765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500" b="1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7D86"/>
                </a:solidFill>
                <a:latin typeface="Arial"/>
                <a:ea typeface="Arial"/>
                <a:cs typeface="Arial"/>
              </a:rPr>
              <a:t>SEM. DEL 8 FEB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D77CB89-AD93-480B-87E1-A49A4E2B8FF4}"/>
              </a:ext>
            </a:extLst>
          </p:cNvPr>
          <p:cNvSpPr>
            <a:spLocks noGrp="1"/>
          </p:cNvSpPr>
          <p:nvPr/>
        </p:nvSpPr>
        <p:spPr>
          <a:xfrm>
            <a:off x="857250" y="2838450"/>
            <a:ext cx="23812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500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Paquete final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921946F2-7674-4D03-BF0E-3211CF279EC6}"/>
              </a:ext>
            </a:extLst>
          </p:cNvPr>
          <p:cNvSpPr>
            <a:spLocks noGrp="1"/>
          </p:cNvSpPr>
          <p:nvPr/>
        </p:nvSpPr>
        <p:spPr>
          <a:xfrm>
            <a:off x="4667250" y="2038350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EE9B34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E2278DB-FF66-4C07-9F5F-80BC4729B98F}"/>
              </a:ext>
            </a:extLst>
          </p:cNvPr>
          <p:cNvSpPr>
            <a:spLocks noGrp="1"/>
          </p:cNvSpPr>
          <p:nvPr/>
        </p:nvSpPr>
        <p:spPr>
          <a:xfrm>
            <a:off x="3905250" y="1428750"/>
            <a:ext cx="24765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500" b="1">
                <a:solidFill>
                  <a:srgbClr val="EE9B34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EE9B34"/>
                </a:solidFill>
                <a:latin typeface="Arial"/>
                <a:ea typeface="Arial"/>
                <a:cs typeface="Arial"/>
              </a:rPr>
              <a:t>SEM. DEL 15 FEB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70E2FF8-21CE-451F-8107-E42A9D62132A}"/>
              </a:ext>
            </a:extLst>
          </p:cNvPr>
          <p:cNvSpPr>
            <a:spLocks noGrp="1"/>
          </p:cNvSpPr>
          <p:nvPr/>
        </p:nvSpPr>
        <p:spPr>
          <a:xfrm>
            <a:off x="4095750" y="2838450"/>
            <a:ext cx="23812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500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Asamblea y entrega al MCP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98F0778C-AA8B-4764-BF58-62588D344D32}"/>
              </a:ext>
            </a:extLst>
          </p:cNvPr>
          <p:cNvSpPr>
            <a:spLocks noGrp="1"/>
          </p:cNvSpPr>
          <p:nvPr/>
        </p:nvSpPr>
        <p:spPr>
          <a:xfrm>
            <a:off x="7905750" y="2038350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C84A5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CC93A2D-62BB-478E-8FF5-F56F8D046A3B}"/>
              </a:ext>
            </a:extLst>
          </p:cNvPr>
          <p:cNvSpPr>
            <a:spLocks noGrp="1"/>
          </p:cNvSpPr>
          <p:nvPr/>
        </p:nvSpPr>
        <p:spPr>
          <a:xfrm>
            <a:off x="7143750" y="1428750"/>
            <a:ext cx="24765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500" b="1">
                <a:solidFill>
                  <a:srgbClr val="C84A53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C84A53"/>
                </a:solidFill>
                <a:latin typeface="Arial"/>
                <a:ea typeface="Arial"/>
                <a:cs typeface="Arial"/>
              </a:rPr>
              <a:t>SEM. DEL 22 FEB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894FF1D-16F0-448B-A19D-185FA88C41FE}"/>
              </a:ext>
            </a:extLst>
          </p:cNvPr>
          <p:cNvSpPr>
            <a:spLocks noGrp="1"/>
          </p:cNvSpPr>
          <p:nvPr/>
        </p:nvSpPr>
        <p:spPr>
          <a:xfrm>
            <a:off x="7334250" y="2838450"/>
            <a:ext cx="23812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500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Envío por el Portal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300D6509-D6CC-4F08-B7B4-9CBDE70DF865}"/>
              </a:ext>
            </a:extLst>
          </p:cNvPr>
          <p:cNvSpPr>
            <a:spLocks noGrp="1"/>
          </p:cNvSpPr>
          <p:nvPr/>
        </p:nvSpPr>
        <p:spPr>
          <a:xfrm>
            <a:off x="685800" y="4057650"/>
            <a:ext cx="10744200" cy="1638300"/>
          </a:xfrm>
          <a:prstGeom prst="roundRect">
            <a:avLst>
              <a:gd name="adj" fmla="val 5814"/>
            </a:avLst>
          </a:prstGeom>
          <a:solidFill>
            <a:srgbClr val="F4F7F8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B562B649-68F3-4E69-910A-262FA38766C7}"/>
              </a:ext>
            </a:extLst>
          </p:cNvPr>
          <p:cNvSpPr>
            <a:spLocks noGrp="1"/>
          </p:cNvSpPr>
          <p:nvPr/>
        </p:nvSpPr>
        <p:spPr>
          <a:xfrm>
            <a:off x="895350" y="4248150"/>
            <a:ext cx="2571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1650" b="1">
                <a:solidFill>
                  <a:srgbClr val="0B2A3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B2A3C"/>
                </a:solidFill>
                <a:latin typeface="Arial"/>
                <a:ea typeface="Arial"/>
                <a:cs typeface="Arial"/>
              </a:rPr>
              <a:t>Riesgos de calendario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22CC2FDD-320B-4F9B-93AC-9D85C258C06B}"/>
              </a:ext>
            </a:extLst>
          </p:cNvPr>
          <p:cNvSpPr>
            <a:spLocks noGrp="1"/>
          </p:cNvSpPr>
          <p:nvPr/>
        </p:nvSpPr>
        <p:spPr>
          <a:xfrm>
            <a:off x="895350" y="4610100"/>
            <a:ext cx="100012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marL="279400" indent="-152400" algn="l">
              <a:lnSpc>
                <a:spcPct val="94000"/>
              </a:lnSpc>
              <a:buChar char="•"/>
              <a:defRPr sz="1500" b="0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313F"/>
                </a:solidFill>
                <a:latin typeface="Arial"/>
                <a:ea typeface="Arial"/>
                <a:cs typeface="Arial"/>
              </a:rPr>
              <a:t>El día exacto de envío no está definido en la columna Plazo.</a:t>
            </a:r>
          </a:p>
          <a:p>
            <a:pPr marL="279400" indent="-152400" algn="l">
              <a:lnSpc>
                <a:spcPct val="94000"/>
              </a:lnSpc>
              <a:buChar char="•"/>
              <a:defRPr sz="1500" b="0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313F"/>
                </a:solidFill>
                <a:latin typeface="Arial"/>
                <a:ea typeface="Arial"/>
                <a:cs typeface="Arial"/>
              </a:rPr>
              <a:t>La hoja no fija fechas explícitas para la revisión de borradores.</a:t>
            </a:r>
          </a:p>
          <a:p>
            <a:pPr marL="279400" indent="-152400" algn="l">
              <a:lnSpc>
                <a:spcPct val="94000"/>
              </a:lnSpc>
              <a:buChar char="•"/>
              <a:defRPr sz="1500" b="0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313F"/>
                </a:solidFill>
                <a:latin typeface="Arial"/>
                <a:ea typeface="Arial"/>
                <a:cs typeface="Arial"/>
              </a:rPr>
              <a:t>Un cambio posterior al 8 de febrero comprime aprobación, control de calidad y carga al Portal.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1EEEAA65-B40C-474B-A06B-BCEF1A9C84B9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9334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D6B75"/>
                </a:solidFill>
                <a:latin typeface="Arial"/>
                <a:ea typeface="Arial"/>
                <a:cs typeface="Arial"/>
              </a:rPr>
              <a:t>Fuente: Hoja de ruta CS8, pestaña “Ruta Crítica”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A95C5939-F196-493C-B5B8-EB3048E1AC6E}"/>
              </a:ext>
            </a:extLst>
          </p:cNvPr>
          <p:cNvSpPr>
            <a:spLocks noGrp="1"/>
          </p:cNvSpPr>
          <p:nvPr/>
        </p:nvSpPr>
        <p:spPr>
          <a:xfrm>
            <a:off x="11049000" y="6419850"/>
            <a:ext cx="5334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050" b="1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07D86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90500" y="134538"/>
            <a:ext cx="1104900" cy="407199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4"/>
          <a:srcRect t="36095" b="36095"/>
          <a:stretch>
            <a:fillRect/>
          </a:stretch>
        </p:blipFill>
        <p:spPr>
          <a:xfrm>
            <a:off x="0" y="6781800"/>
            <a:ext cx="9144000" cy="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937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>
            <a:extLst>
              <a:ext uri="{FF2B5EF4-FFF2-40B4-BE49-F238E27FC236}">
                <a16:creationId xmlns:a16="http://schemas.microsoft.com/office/drawing/2014/main" id="{723AAA1A-0F55-4812-BE3F-E54A220840F7}"/>
              </a:ext>
            </a:extLst>
          </p:cNvPr>
          <p:cNvSpPr>
            <a:spLocks noGrp="1"/>
          </p:cNvSpPr>
          <p:nvPr/>
        </p:nvSpPr>
        <p:spPr>
          <a:xfrm>
            <a:off x="1657350" y="323850"/>
            <a:ext cx="9925050" cy="590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3225" b="1">
                <a:solidFill>
                  <a:srgbClr val="0B2A3C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2A3C"/>
                </a:solidFill>
                <a:latin typeface="Arial"/>
                <a:ea typeface="Arial"/>
                <a:cs typeface="Arial"/>
              </a:rPr>
              <a:t>Después del envío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468061C-07EB-4E8A-912E-49AE753BF22A}"/>
              </a:ext>
            </a:extLst>
          </p:cNvPr>
          <p:cNvSpPr>
            <a:spLocks noGrp="1"/>
          </p:cNvSpPr>
          <p:nvPr/>
        </p:nvSpPr>
        <p:spPr>
          <a:xfrm>
            <a:off x="628650" y="87630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0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5D6B75"/>
                </a:solidFill>
                <a:latin typeface="Arial"/>
                <a:ea typeface="Arial"/>
                <a:cs typeface="Arial"/>
              </a:rPr>
              <a:t>Fechas indicativas hasta el inicio de la subvención</a:t>
            </a:r>
          </a:p>
        </p:txBody>
      </p:sp>
      <p:sp>
        <p:nvSpPr>
          <p:cNvPr id="3" name="Conector recto 2">
            <a:extLst>
              <a:ext uri="{FF2B5EF4-FFF2-40B4-BE49-F238E27FC236}">
                <a16:creationId xmlns:a16="http://schemas.microsoft.com/office/drawing/2014/main" id="{B0F5ED0E-EED3-4CDA-BF9D-63A4186B634E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0"/>
          </a:xfrm>
          <a:prstGeom prst="line">
            <a:avLst/>
          </a:prstGeom>
          <a:noFill/>
          <a:ln w="9525">
            <a:solidFill>
              <a:srgbClr val="CB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Conector recto 3">
            <a:extLst>
              <a:ext uri="{FF2B5EF4-FFF2-40B4-BE49-F238E27FC236}">
                <a16:creationId xmlns:a16="http://schemas.microsoft.com/office/drawing/2014/main" id="{23BE926C-4D52-4517-9067-172F66EDAD80}"/>
              </a:ext>
            </a:extLst>
          </p:cNvPr>
          <p:cNvSpPr>
            <a:spLocks noGrp="1"/>
          </p:cNvSpPr>
          <p:nvPr/>
        </p:nvSpPr>
        <p:spPr>
          <a:xfrm>
            <a:off x="971550" y="2381250"/>
            <a:ext cx="9525000" cy="0"/>
          </a:xfrm>
          <a:prstGeom prst="line">
            <a:avLst/>
          </a:prstGeom>
          <a:noFill/>
          <a:ln w="47625">
            <a:solidFill>
              <a:srgbClr val="CB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5BF5EB9C-BB09-4B56-BBFB-E1CD93C983FE}"/>
              </a:ext>
            </a:extLst>
          </p:cNvPr>
          <p:cNvSpPr>
            <a:spLocks noGrp="1"/>
          </p:cNvSpPr>
          <p:nvPr/>
        </p:nvSpPr>
        <p:spPr>
          <a:xfrm>
            <a:off x="857250" y="2133600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007D86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53C491C-1D30-4222-BDAF-0F4617D2CED0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16764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350" b="1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07D86"/>
                </a:solidFill>
                <a:latin typeface="Arial"/>
                <a:ea typeface="Arial"/>
                <a:cs typeface="Arial"/>
              </a:rPr>
              <a:t>SEM. 22 MAR 2027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1B8D1C9-9FB9-476C-9A90-56A0A1770CB1}"/>
              </a:ext>
            </a:extLst>
          </p:cNvPr>
          <p:cNvSpPr>
            <a:spLocks noGrp="1"/>
          </p:cNvSpPr>
          <p:nvPr/>
        </p:nvSpPr>
        <p:spPr>
          <a:xfrm>
            <a:off x="495300" y="2724150"/>
            <a:ext cx="195262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92000"/>
              </a:lnSpc>
              <a:buNone/>
              <a:defRPr sz="1425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Revisión PRT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46F0597D-14B7-470C-B076-5E6CFE5DF182}"/>
              </a:ext>
            </a:extLst>
          </p:cNvPr>
          <p:cNvSpPr>
            <a:spLocks noGrp="1"/>
          </p:cNvSpPr>
          <p:nvPr/>
        </p:nvSpPr>
        <p:spPr>
          <a:xfrm>
            <a:off x="2857500" y="2133600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39A0A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1921266-6C7A-465B-94C7-F897B0F76D60}"/>
              </a:ext>
            </a:extLst>
          </p:cNvPr>
          <p:cNvSpPr>
            <a:spLocks noGrp="1"/>
          </p:cNvSpPr>
          <p:nvPr/>
        </p:nvSpPr>
        <p:spPr>
          <a:xfrm>
            <a:off x="2667000" y="1619250"/>
            <a:ext cx="16764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350" b="1">
                <a:solidFill>
                  <a:srgbClr val="39A0A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39A0A5"/>
                </a:solidFill>
                <a:latin typeface="Arial"/>
                <a:ea typeface="Arial"/>
                <a:cs typeface="Arial"/>
              </a:rPr>
              <a:t>SEM. 29 MAR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090B28C-E6BD-4FF5-B9FE-D21CA0CCCC5E}"/>
              </a:ext>
            </a:extLst>
          </p:cNvPr>
          <p:cNvSpPr>
            <a:spLocks noGrp="1"/>
          </p:cNvSpPr>
          <p:nvPr/>
        </p:nvSpPr>
        <p:spPr>
          <a:xfrm>
            <a:off x="2495550" y="2724150"/>
            <a:ext cx="195262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92000"/>
              </a:lnSpc>
              <a:buNone/>
              <a:defRPr sz="1425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Resultados PRT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B1032820-8459-47AC-A2A6-80521D915189}"/>
              </a:ext>
            </a:extLst>
          </p:cNvPr>
          <p:cNvSpPr>
            <a:spLocks noGrp="1"/>
          </p:cNvSpPr>
          <p:nvPr/>
        </p:nvSpPr>
        <p:spPr>
          <a:xfrm>
            <a:off x="4857750" y="2133600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EE9B34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541CDED-AFB2-4BB8-911E-4C851F9DFF96}"/>
              </a:ext>
            </a:extLst>
          </p:cNvPr>
          <p:cNvSpPr>
            <a:spLocks noGrp="1"/>
          </p:cNvSpPr>
          <p:nvPr/>
        </p:nvSpPr>
        <p:spPr>
          <a:xfrm>
            <a:off x="4667250" y="1619250"/>
            <a:ext cx="16764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350" b="1">
                <a:solidFill>
                  <a:srgbClr val="EE9B3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EE9B34"/>
                </a:solidFill>
                <a:latin typeface="Arial"/>
                <a:ea typeface="Arial"/>
                <a:cs typeface="Arial"/>
              </a:rPr>
              <a:t>ABR–SEP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A0547C7-F78F-4460-9E17-AA9D889E33AA}"/>
              </a:ext>
            </a:extLst>
          </p:cNvPr>
          <p:cNvSpPr>
            <a:spLocks noGrp="1"/>
          </p:cNvSpPr>
          <p:nvPr/>
        </p:nvSpPr>
        <p:spPr>
          <a:xfrm>
            <a:off x="4495800" y="2724150"/>
            <a:ext cx="195262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92000"/>
              </a:lnSpc>
              <a:buNone/>
              <a:defRPr sz="1425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Ajustes, negociación y CAS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B37D2E1D-5C18-44BC-8FBA-5E41B7104920}"/>
              </a:ext>
            </a:extLst>
          </p:cNvPr>
          <p:cNvSpPr>
            <a:spLocks noGrp="1"/>
          </p:cNvSpPr>
          <p:nvPr/>
        </p:nvSpPr>
        <p:spPr>
          <a:xfrm>
            <a:off x="7239000" y="2133600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123B4D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E4578E8F-CA29-4909-AC87-F867EA0FC661}"/>
              </a:ext>
            </a:extLst>
          </p:cNvPr>
          <p:cNvSpPr>
            <a:spLocks noGrp="1"/>
          </p:cNvSpPr>
          <p:nvPr/>
        </p:nvSpPr>
        <p:spPr>
          <a:xfrm>
            <a:off x="7048500" y="1619250"/>
            <a:ext cx="16764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350" b="1">
                <a:solidFill>
                  <a:srgbClr val="123B4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B4D"/>
                </a:solidFill>
                <a:latin typeface="Arial"/>
                <a:ea typeface="Arial"/>
                <a:cs typeface="Arial"/>
              </a:rPr>
              <a:t>OCT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88FBDC0B-58CC-4F54-ACAD-F2E24EAACE66}"/>
              </a:ext>
            </a:extLst>
          </p:cNvPr>
          <p:cNvSpPr>
            <a:spLocks noGrp="1"/>
          </p:cNvSpPr>
          <p:nvPr/>
        </p:nvSpPr>
        <p:spPr>
          <a:xfrm>
            <a:off x="6877050" y="2724150"/>
            <a:ext cx="195262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92000"/>
              </a:lnSpc>
              <a:buNone/>
              <a:defRPr sz="1425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Aprobación de Junta Directiva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8573D4C7-3063-4115-8F94-0C3020676B04}"/>
              </a:ext>
            </a:extLst>
          </p:cNvPr>
          <p:cNvSpPr>
            <a:spLocks noGrp="1"/>
          </p:cNvSpPr>
          <p:nvPr/>
        </p:nvSpPr>
        <p:spPr>
          <a:xfrm>
            <a:off x="9382125" y="2133600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C84A5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A3913604-0B2D-4CD4-A830-15F95893C8C4}"/>
              </a:ext>
            </a:extLst>
          </p:cNvPr>
          <p:cNvSpPr>
            <a:spLocks noGrp="1"/>
          </p:cNvSpPr>
          <p:nvPr/>
        </p:nvSpPr>
        <p:spPr>
          <a:xfrm>
            <a:off x="9191625" y="1619250"/>
            <a:ext cx="16764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350" b="1">
                <a:solidFill>
                  <a:srgbClr val="C84A53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84A53"/>
                </a:solidFill>
                <a:latin typeface="Arial"/>
                <a:ea typeface="Arial"/>
                <a:cs typeface="Arial"/>
              </a:rPr>
              <a:t>NOV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AAA9FCD9-08F9-4E92-B25C-0334CC0E9C22}"/>
              </a:ext>
            </a:extLst>
          </p:cNvPr>
          <p:cNvSpPr>
            <a:spLocks noGrp="1"/>
          </p:cNvSpPr>
          <p:nvPr/>
        </p:nvSpPr>
        <p:spPr>
          <a:xfrm>
            <a:off x="9020175" y="2724150"/>
            <a:ext cx="195262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92000"/>
              </a:lnSpc>
              <a:buNone/>
              <a:defRPr sz="1425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Firma y primer desembolso</a:t>
            </a: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E19DDE29-B015-46A1-9F55-9106CA6DF8E8}"/>
              </a:ext>
            </a:extLst>
          </p:cNvPr>
          <p:cNvSpPr>
            <a:spLocks noGrp="1"/>
          </p:cNvSpPr>
          <p:nvPr/>
        </p:nvSpPr>
        <p:spPr>
          <a:xfrm>
            <a:off x="2571750" y="4267200"/>
            <a:ext cx="7048500" cy="1143000"/>
          </a:xfrm>
          <a:prstGeom prst="roundRect">
            <a:avLst>
              <a:gd name="adj" fmla="val 10000"/>
            </a:avLst>
          </a:prstGeom>
          <a:solidFill>
            <a:schemeClr val="accent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B3029170-1107-480E-B5AE-790B2D8212DA}"/>
              </a:ext>
            </a:extLst>
          </p:cNvPr>
          <p:cNvSpPr>
            <a:spLocks noGrp="1"/>
          </p:cNvSpPr>
          <p:nvPr/>
        </p:nvSpPr>
        <p:spPr>
          <a:xfrm>
            <a:off x="2876550" y="4457700"/>
            <a:ext cx="20002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 ENE 2028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C1014FD7-73C9-45F2-B794-B0B80F425133}"/>
              </a:ext>
            </a:extLst>
          </p:cNvPr>
          <p:cNvSpPr>
            <a:spLocks noGrp="1"/>
          </p:cNvSpPr>
          <p:nvPr/>
        </p:nvSpPr>
        <p:spPr>
          <a:xfrm>
            <a:off x="4953000" y="4457700"/>
            <a:ext cx="42862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950" b="1">
                <a:solidFill>
                  <a:srgbClr val="DDF3F3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DDF3F3"/>
                </a:solidFill>
                <a:latin typeface="Arial"/>
                <a:ea typeface="Arial"/>
                <a:cs typeface="Arial"/>
              </a:rPr>
              <a:t>Inicio de la nueva subvención GC8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E8DA5763-17C3-405F-BA86-DAAF6F152149}"/>
              </a:ext>
            </a:extLst>
          </p:cNvPr>
          <p:cNvSpPr>
            <a:spLocks noGrp="1"/>
          </p:cNvSpPr>
          <p:nvPr/>
        </p:nvSpPr>
        <p:spPr>
          <a:xfrm>
            <a:off x="3695700" y="5029200"/>
            <a:ext cx="4762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275" b="0">
                <a:solidFill>
                  <a:srgbClr val="DCE8E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CE8ED"/>
                </a:solidFill>
                <a:latin typeface="Arial"/>
                <a:ea typeface="Arial"/>
                <a:cs typeface="Arial"/>
              </a:rPr>
              <a:t>La hoja clasifica estas fechas como indicativas.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2FD06FB-638B-4B65-9331-DA1F408524B7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9334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975" b="0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D6B75"/>
                </a:solidFill>
                <a:latin typeface="Arial"/>
                <a:ea typeface="Arial"/>
                <a:cs typeface="Arial"/>
              </a:rPr>
              <a:t>Fuente: Hoja de ruta CS8, pestaña “Ruta Crítica”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0BECD0C0-8C6A-467A-AD9B-65FBCF010299}"/>
              </a:ext>
            </a:extLst>
          </p:cNvPr>
          <p:cNvSpPr>
            <a:spLocks noGrp="1"/>
          </p:cNvSpPr>
          <p:nvPr/>
        </p:nvSpPr>
        <p:spPr>
          <a:xfrm>
            <a:off x="11049000" y="6419850"/>
            <a:ext cx="5334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050" b="1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07D8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pic>
        <p:nvPicPr>
          <p:cNvPr id="54" name="Imagen 5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90500" y="134538"/>
            <a:ext cx="1104900" cy="407199"/>
          </a:xfrm>
          <a:prstGeom prst="rect">
            <a:avLst/>
          </a:prstGeom>
        </p:spPr>
      </p:pic>
      <p:pic>
        <p:nvPicPr>
          <p:cNvPr id="55" name="Imagen 54"/>
          <p:cNvPicPr>
            <a:picLocks noChangeAspect="1"/>
          </p:cNvPicPr>
          <p:nvPr/>
        </p:nvPicPr>
        <p:blipFill>
          <a:blip r:embed="rId4"/>
          <a:srcRect t="36095" b="36095"/>
          <a:stretch>
            <a:fillRect/>
          </a:stretch>
        </p:blipFill>
        <p:spPr>
          <a:xfrm>
            <a:off x="0" y="6781800"/>
            <a:ext cx="9144000" cy="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00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43A9FDE2-479E-41DE-87D0-41A15E5F2FE2}"/>
              </a:ext>
            </a:extLst>
          </p:cNvPr>
          <p:cNvSpPr>
            <a:spLocks noGrp="1"/>
          </p:cNvSpPr>
          <p:nvPr/>
        </p:nvSpPr>
        <p:spPr>
          <a:xfrm>
            <a:off x="2038350" y="419100"/>
            <a:ext cx="9525000" cy="590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300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73A4B"/>
                </a:solidFill>
                <a:latin typeface="Arial"/>
                <a:ea typeface="Arial"/>
                <a:cs typeface="Arial"/>
              </a:rPr>
              <a:t>Acuerdos operativos para aprobación del pleno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43E7F59-4C4A-424F-8267-B4700150C538}"/>
              </a:ext>
            </a:extLst>
          </p:cNvPr>
          <p:cNvSpPr>
            <a:spLocks noGrp="1"/>
          </p:cNvSpPr>
          <p:nvPr/>
        </p:nvSpPr>
        <p:spPr>
          <a:xfrm>
            <a:off x="628650" y="1009650"/>
            <a:ext cx="9334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75" b="0">
                <a:solidFill>
                  <a:srgbClr val="66737B"/>
                </a:solidFill>
                <a:latin typeface="Arial"/>
                <a:ea typeface="Arial"/>
                <a:cs typeface="Arial"/>
              </a:defRPr>
            </a:pPr>
            <a:r>
              <a:rPr sz="2000" b="0">
                <a:solidFill>
                  <a:srgbClr val="66737B"/>
                </a:solidFill>
                <a:latin typeface="Arial"/>
                <a:ea typeface="Arial"/>
                <a:cs typeface="Arial"/>
              </a:rPr>
              <a:t>Presentados por el Comité de Propuestas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02C9028C-EC70-4355-9F76-E846757B5D2F}"/>
              </a:ext>
            </a:extLst>
          </p:cNvPr>
          <p:cNvSpPr>
            <a:spLocks noGrp="1"/>
          </p:cNvSpPr>
          <p:nvPr/>
        </p:nvSpPr>
        <p:spPr>
          <a:xfrm>
            <a:off x="685800" y="1657350"/>
            <a:ext cx="762000" cy="495300"/>
          </a:xfrm>
          <a:prstGeom prst="roundRect">
            <a:avLst>
              <a:gd name="adj" fmla="val 15385"/>
            </a:avLst>
          </a:prstGeom>
          <a:solidFill>
            <a:srgbClr val="168D98"/>
          </a:solidFill>
          <a:ln w="0">
            <a:solidFill>
              <a:srgbClr val="168D98"/>
            </a:solidFill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96188E8-3696-4067-B8C1-C726CD856CDD}"/>
              </a:ext>
            </a:extLst>
          </p:cNvPr>
          <p:cNvSpPr>
            <a:spLocks noGrp="1"/>
          </p:cNvSpPr>
          <p:nvPr/>
        </p:nvSpPr>
        <p:spPr>
          <a:xfrm>
            <a:off x="1695450" y="1619250"/>
            <a:ext cx="3238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lnSpc>
                <a:spcPct val="94000"/>
              </a:lnSpc>
              <a:buNone/>
              <a:defRPr sz="180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3A4B"/>
                </a:solidFill>
                <a:latin typeface="Arial"/>
                <a:ea typeface="Arial"/>
                <a:cs typeface="Arial"/>
              </a:rPr>
              <a:t>Fecha de envío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3F48B16-8EFB-4DE1-B787-80805AA5C37D}"/>
              </a:ext>
            </a:extLst>
          </p:cNvPr>
          <p:cNvSpPr>
            <a:spLocks noGrp="1"/>
          </p:cNvSpPr>
          <p:nvPr/>
        </p:nvSpPr>
        <p:spPr>
          <a:xfrm>
            <a:off x="5048250" y="1600200"/>
            <a:ext cx="619125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lnSpc>
                <a:spcPct val="94000"/>
              </a:lnSpc>
              <a:buNone/>
              <a:defRPr sz="1575" b="0">
                <a:solidFill>
                  <a:srgbClr val="3F4B5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3F4B52"/>
                </a:solidFill>
                <a:latin typeface="Arial"/>
                <a:ea typeface="Arial"/>
                <a:cs typeface="Arial"/>
              </a:rPr>
              <a:t>Confirmar el día exacto dentro de la semana del 22 de febrero de 2027.</a:t>
            </a:r>
          </a:p>
        </p:txBody>
      </p:sp>
      <p:sp>
        <p:nvSpPr>
          <p:cNvPr id="6" name="Conector recto 5">
            <a:extLst>
              <a:ext uri="{FF2B5EF4-FFF2-40B4-BE49-F238E27FC236}">
                <a16:creationId xmlns:a16="http://schemas.microsoft.com/office/drawing/2014/main" id="{CC9FADED-9DDC-4F88-849D-5ECF725F5A85}"/>
              </a:ext>
            </a:extLst>
          </p:cNvPr>
          <p:cNvSpPr>
            <a:spLocks noGrp="1"/>
          </p:cNvSpPr>
          <p:nvPr/>
        </p:nvSpPr>
        <p:spPr>
          <a:xfrm>
            <a:off x="1695450" y="2400300"/>
            <a:ext cx="9544050" cy="0"/>
          </a:xfrm>
          <a:prstGeom prst="line">
            <a:avLst/>
          </a:prstGeom>
          <a:noFill/>
          <a:ln w="9525">
            <a:solidFill>
              <a:srgbClr val="D8D4C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DA4A2D39-82C8-4894-8144-C699C504AB65}"/>
              </a:ext>
            </a:extLst>
          </p:cNvPr>
          <p:cNvSpPr>
            <a:spLocks noGrp="1"/>
          </p:cNvSpPr>
          <p:nvPr/>
        </p:nvSpPr>
        <p:spPr>
          <a:xfrm>
            <a:off x="685800" y="2724150"/>
            <a:ext cx="762000" cy="495300"/>
          </a:xfrm>
          <a:prstGeom prst="roundRect">
            <a:avLst>
              <a:gd name="adj" fmla="val 15385"/>
            </a:avLst>
          </a:prstGeom>
          <a:solidFill>
            <a:srgbClr val="168D98"/>
          </a:solidFill>
          <a:ln w="0">
            <a:solidFill>
              <a:srgbClr val="168D98"/>
            </a:solidFill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571512F-2EFA-4C33-86AF-A8126387B424}"/>
              </a:ext>
            </a:extLst>
          </p:cNvPr>
          <p:cNvSpPr>
            <a:spLocks noGrp="1"/>
          </p:cNvSpPr>
          <p:nvPr/>
        </p:nvSpPr>
        <p:spPr>
          <a:xfrm>
            <a:off x="1695450" y="2686050"/>
            <a:ext cx="32385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lnSpc>
                <a:spcPct val="94000"/>
              </a:lnSpc>
              <a:buNone/>
              <a:defRPr sz="1575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3A4B"/>
                </a:solidFill>
                <a:latin typeface="Arial"/>
                <a:ea typeface="Arial"/>
                <a:cs typeface="Arial"/>
              </a:rPr>
              <a:t>Disponibilidad del equipo técnico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EF31B1A-93B7-418F-90E7-9FB3B53EA460}"/>
              </a:ext>
            </a:extLst>
          </p:cNvPr>
          <p:cNvSpPr>
            <a:spLocks noGrp="1"/>
          </p:cNvSpPr>
          <p:nvPr/>
        </p:nvSpPr>
        <p:spPr>
          <a:xfrm>
            <a:off x="5048250" y="2667000"/>
            <a:ext cx="619125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lnSpc>
                <a:spcPct val="94000"/>
              </a:lnSpc>
              <a:buNone/>
              <a:defRPr sz="1425" b="0">
                <a:solidFill>
                  <a:srgbClr val="3F4B5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3F4B52"/>
                </a:solidFill>
                <a:latin typeface="Arial"/>
                <a:ea typeface="Arial"/>
                <a:cs typeface="Arial"/>
              </a:rPr>
              <a:t>Solicitar a las instituciones que faciliten los permisos y el tiempo necesarios para que sus equipos técnicos participen activamente en el Comité de Propuestas.</a:t>
            </a:r>
          </a:p>
        </p:txBody>
      </p:sp>
      <p:sp>
        <p:nvSpPr>
          <p:cNvPr id="10" name="Conector recto 9">
            <a:extLst>
              <a:ext uri="{FF2B5EF4-FFF2-40B4-BE49-F238E27FC236}">
                <a16:creationId xmlns:a16="http://schemas.microsoft.com/office/drawing/2014/main" id="{9559B95C-19CA-4352-9CDD-2B909EC134BD}"/>
              </a:ext>
            </a:extLst>
          </p:cNvPr>
          <p:cNvSpPr>
            <a:spLocks noGrp="1"/>
          </p:cNvSpPr>
          <p:nvPr/>
        </p:nvSpPr>
        <p:spPr>
          <a:xfrm>
            <a:off x="1695450" y="3467100"/>
            <a:ext cx="9544050" cy="0"/>
          </a:xfrm>
          <a:prstGeom prst="line">
            <a:avLst/>
          </a:prstGeom>
          <a:noFill/>
          <a:ln w="9525">
            <a:solidFill>
              <a:srgbClr val="D8D4C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A58C0628-256D-4FD5-8151-C613B189D8D8}"/>
              </a:ext>
            </a:extLst>
          </p:cNvPr>
          <p:cNvSpPr>
            <a:spLocks noGrp="1"/>
          </p:cNvSpPr>
          <p:nvPr/>
        </p:nvSpPr>
        <p:spPr>
          <a:xfrm>
            <a:off x="685800" y="3790950"/>
            <a:ext cx="762000" cy="495300"/>
          </a:xfrm>
          <a:prstGeom prst="roundRect">
            <a:avLst>
              <a:gd name="adj" fmla="val 15385"/>
            </a:avLst>
          </a:prstGeom>
          <a:solidFill>
            <a:srgbClr val="168D98"/>
          </a:solidFill>
          <a:ln w="0">
            <a:solidFill>
              <a:srgbClr val="168D98"/>
            </a:solidFill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1349B10-CC2E-4A5E-803C-B1DA559524CD}"/>
              </a:ext>
            </a:extLst>
          </p:cNvPr>
          <p:cNvSpPr>
            <a:spLocks noGrp="1"/>
          </p:cNvSpPr>
          <p:nvPr/>
        </p:nvSpPr>
        <p:spPr>
          <a:xfrm>
            <a:off x="1695450" y="3752850"/>
            <a:ext cx="3238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lnSpc>
                <a:spcPct val="94000"/>
              </a:lnSpc>
              <a:buNone/>
              <a:defRPr sz="180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3A4B"/>
                </a:solidFill>
                <a:latin typeface="Arial"/>
                <a:ea typeface="Arial"/>
                <a:cs typeface="Arial"/>
              </a:rPr>
              <a:t>Fechas de revisión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CDC02D2F-685C-490C-B78B-22BE24132144}"/>
              </a:ext>
            </a:extLst>
          </p:cNvPr>
          <p:cNvSpPr>
            <a:spLocks noGrp="1"/>
          </p:cNvSpPr>
          <p:nvPr/>
        </p:nvSpPr>
        <p:spPr>
          <a:xfrm>
            <a:off x="5048250" y="3733800"/>
            <a:ext cx="619125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lnSpc>
                <a:spcPct val="94000"/>
              </a:lnSpc>
              <a:buNone/>
              <a:defRPr sz="1575" b="0">
                <a:solidFill>
                  <a:srgbClr val="3F4B5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3F4B52"/>
                </a:solidFill>
                <a:latin typeface="Arial"/>
                <a:ea typeface="Arial"/>
                <a:cs typeface="Arial"/>
              </a:rPr>
              <a:t>Fijar entregas de borradores y ventanas de comentarios antes del cierre del 8 de febrero.</a:t>
            </a:r>
          </a:p>
        </p:txBody>
      </p:sp>
      <p:sp>
        <p:nvSpPr>
          <p:cNvPr id="14" name="Conector recto 13">
            <a:extLst>
              <a:ext uri="{FF2B5EF4-FFF2-40B4-BE49-F238E27FC236}">
                <a16:creationId xmlns:a16="http://schemas.microsoft.com/office/drawing/2014/main" id="{352BA1D9-25A4-4BA0-84B3-EB5F7141A0BB}"/>
              </a:ext>
            </a:extLst>
          </p:cNvPr>
          <p:cNvSpPr>
            <a:spLocks noGrp="1"/>
          </p:cNvSpPr>
          <p:nvPr/>
        </p:nvSpPr>
        <p:spPr>
          <a:xfrm>
            <a:off x="1695450" y="4533900"/>
            <a:ext cx="9544050" cy="0"/>
          </a:xfrm>
          <a:prstGeom prst="line">
            <a:avLst/>
          </a:prstGeom>
          <a:noFill/>
          <a:ln w="9525">
            <a:solidFill>
              <a:srgbClr val="D8D4C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372FCDB6-0D3F-4C61-94DB-C4987B9AF9BF}"/>
              </a:ext>
            </a:extLst>
          </p:cNvPr>
          <p:cNvSpPr>
            <a:spLocks noGrp="1"/>
          </p:cNvSpPr>
          <p:nvPr/>
        </p:nvSpPr>
        <p:spPr>
          <a:xfrm>
            <a:off x="685800" y="4857750"/>
            <a:ext cx="762000" cy="495300"/>
          </a:xfrm>
          <a:prstGeom prst="roundRect">
            <a:avLst>
              <a:gd name="adj" fmla="val 15385"/>
            </a:avLst>
          </a:prstGeom>
          <a:solidFill>
            <a:srgbClr val="168D98"/>
          </a:solidFill>
          <a:ln w="0">
            <a:solidFill>
              <a:srgbClr val="168D98"/>
            </a:solidFill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E9664BBB-CC49-4C09-A0FF-D3E24563FB31}"/>
              </a:ext>
            </a:extLst>
          </p:cNvPr>
          <p:cNvSpPr>
            <a:spLocks noGrp="1"/>
          </p:cNvSpPr>
          <p:nvPr/>
        </p:nvSpPr>
        <p:spPr>
          <a:xfrm>
            <a:off x="1695450" y="4819650"/>
            <a:ext cx="3238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lnSpc>
                <a:spcPct val="94000"/>
              </a:lnSpc>
              <a:buNone/>
              <a:defRPr sz="180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3A4B"/>
                </a:solidFill>
                <a:latin typeface="Arial"/>
                <a:ea typeface="Arial"/>
                <a:cs typeface="Arial"/>
              </a:rPr>
              <a:t>Control y escalamiento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BBC3559-6891-45A7-9070-8F387801A0C0}"/>
              </a:ext>
            </a:extLst>
          </p:cNvPr>
          <p:cNvSpPr>
            <a:spLocks noGrp="1"/>
          </p:cNvSpPr>
          <p:nvPr/>
        </p:nvSpPr>
        <p:spPr>
          <a:xfrm>
            <a:off x="5048250" y="4800600"/>
            <a:ext cx="619125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lnSpc>
                <a:spcPct val="94000"/>
              </a:lnSpc>
              <a:buNone/>
              <a:defRPr sz="1575" b="0">
                <a:solidFill>
                  <a:srgbClr val="3F4B5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3F4B52"/>
                </a:solidFill>
                <a:latin typeface="Arial"/>
                <a:ea typeface="Arial"/>
                <a:cs typeface="Arial"/>
              </a:rPr>
              <a:t>Acordar seguimiento semanal y escalamiento inmediato cuando un hito crítico se desplace.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1B24F41-CBAC-4DB6-93E7-ED35EA737FCF}"/>
              </a:ext>
            </a:extLst>
          </p:cNvPr>
          <p:cNvSpPr>
            <a:spLocks noGrp="1"/>
          </p:cNvSpPr>
          <p:nvPr/>
        </p:nvSpPr>
        <p:spPr>
          <a:xfrm>
            <a:off x="685800" y="6134100"/>
            <a:ext cx="2000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168D98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8D98"/>
                </a:solidFill>
                <a:latin typeface="Arial"/>
                <a:ea typeface="Arial"/>
                <a:cs typeface="Arial"/>
              </a:rPr>
              <a:t>Resultado esperado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32FA9E47-0D4B-49AD-8C5C-0B8DB61F3324}"/>
              </a:ext>
            </a:extLst>
          </p:cNvPr>
          <p:cNvSpPr>
            <a:spLocks noGrp="1"/>
          </p:cNvSpPr>
          <p:nvPr/>
        </p:nvSpPr>
        <p:spPr>
          <a:xfrm>
            <a:off x="2800350" y="6096000"/>
            <a:ext cx="8191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3A4B"/>
                </a:solidFill>
                <a:latin typeface="Arial"/>
                <a:ea typeface="Arial"/>
                <a:cs typeface="Arial"/>
              </a:rPr>
              <a:t>Una ruta con fecha acordada, participación técnica respaldada y alertas tempranas.</a:t>
            </a:r>
          </a:p>
        </p:txBody>
      </p:sp>
      <p:pic>
        <p:nvPicPr>
          <p:cNvPr id="42" name="Imagen 44"/>
          <p:cNvPicPr>
            <a:picLocks noChangeAspect="1"/>
          </p:cNvPicPr>
          <p:nvPr/>
        </p:nvPicPr>
        <p:blipFill>
          <a:blip r:embed="rId3"/>
          <a:srcRect t="25666" b="25666"/>
          <a:stretch>
            <a:fillRect/>
          </a:stretch>
        </p:blipFill>
        <p:spPr>
          <a:xfrm>
            <a:off x="0" y="6724650"/>
            <a:ext cx="9144000" cy="133350"/>
          </a:xfrm>
          <a:prstGeom prst="rect">
            <a:avLst/>
          </a:prstGeom>
        </p:spPr>
      </p:pic>
      <p:pic>
        <p:nvPicPr>
          <p:cNvPr id="43" name="Imagen 2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90500" y="134538"/>
            <a:ext cx="1104900" cy="40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019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1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4968" y="323850"/>
            <a:ext cx="2662063" cy="981075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6503C5A8-957E-4E1F-955D-7AE9B5614B80}"/>
              </a:ext>
            </a:extLst>
          </p:cNvPr>
          <p:cNvSpPr>
            <a:spLocks noGrp="1"/>
          </p:cNvSpPr>
          <p:nvPr/>
        </p:nvSpPr>
        <p:spPr>
          <a:xfrm>
            <a:off x="1428750" y="1524000"/>
            <a:ext cx="9334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100" b="1">
                <a:solidFill>
                  <a:srgbClr val="173A4B"/>
                </a:solidFill>
              </a:defRPr>
            </a:pPr>
            <a:r>
              <a:rPr sz="2100" b="1" i="0" u="none" cap="none" spc="0">
                <a:ln>
                  <a:noFill/>
                </a:ln>
                <a:solidFill>
                  <a:srgbClr val="173A4B"/>
                </a:solidFill>
                <a:latin typeface="Calibri"/>
                <a:ea typeface="Calibri"/>
                <a:cs typeface="Calibri"/>
              </a:rPr>
              <a:t>SÍGUENOS EN NUESTRAS REDES SOCIALES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2B2065A2-A322-4815-A475-26AE01F0B287}"/>
              </a:ext>
            </a:extLst>
          </p:cNvPr>
          <p:cNvSpPr>
            <a:spLocks noGrp="1"/>
          </p:cNvSpPr>
          <p:nvPr/>
        </p:nvSpPr>
        <p:spPr>
          <a:xfrm>
            <a:off x="2238375" y="2000250"/>
            <a:ext cx="7715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5">
                <a:solidFill>
                  <a:srgbClr val="607078"/>
                </a:solidFill>
              </a:defRPr>
            </a:pPr>
            <a:r>
              <a:rPr sz="1125" b="0" i="0" u="none" cap="none" spc="0">
                <a:ln>
                  <a:noFill/>
                </a:ln>
                <a:solidFill>
                  <a:srgbClr val="607078"/>
                </a:solidFill>
                <a:latin typeface="Calibri"/>
                <a:ea typeface="Calibri"/>
                <a:cs typeface="Calibri"/>
              </a:rPr>
              <a:t>Conoce nuestras acciones y acompaña el trabajo del MCP-ES</a:t>
            </a:r>
          </a:p>
        </p:txBody>
      </p:sp>
      <p:pic>
        <p:nvPicPr>
          <p:cNvPr id="26" name="Gráfico 20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1781175" y="2781300"/>
            <a:ext cx="857250" cy="857250"/>
          </a:xfrm>
          <a:prstGeom prst="rect">
            <a:avLst/>
          </a:prstGeom>
        </p:spPr>
      </p:pic>
      <p:sp>
        <p:nvSpPr>
          <p:cNvPr id="5" name="FACEBOOK-platform">
            <a:extLst>
              <a:ext uri="{FF2B5EF4-FFF2-40B4-BE49-F238E27FC236}">
                <a16:creationId xmlns:a16="http://schemas.microsoft.com/office/drawing/2014/main" id="{5CB6ADE9-562B-41D8-842D-48143911CBC5}"/>
              </a:ext>
            </a:extLst>
          </p:cNvPr>
          <p:cNvSpPr>
            <a:spLocks noGrp="1"/>
          </p:cNvSpPr>
          <p:nvPr/>
        </p:nvSpPr>
        <p:spPr>
          <a:xfrm>
            <a:off x="1085850" y="3867150"/>
            <a:ext cx="2247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975" b="1">
                <a:solidFill>
                  <a:srgbClr val="1877F2"/>
                </a:solidFill>
              </a:defRPr>
            </a:pPr>
            <a:r>
              <a:rPr sz="975" b="1" i="0" u="none" cap="none" spc="0">
                <a:ln>
                  <a:noFill/>
                </a:ln>
                <a:solidFill>
                  <a:srgbClr val="1877F2"/>
                </a:solidFill>
                <a:latin typeface="Calibri"/>
                <a:ea typeface="Calibri"/>
                <a:cs typeface="Calibri"/>
              </a:rPr>
              <a:t>FACEBOOK</a:t>
            </a:r>
          </a:p>
        </p:txBody>
      </p:sp>
      <p:sp>
        <p:nvSpPr>
          <p:cNvPr id="6" name="FACEBOOK-account">
            <a:extLst>
              <a:ext uri="{FF2B5EF4-FFF2-40B4-BE49-F238E27FC236}">
                <a16:creationId xmlns:a16="http://schemas.microsoft.com/office/drawing/2014/main" id="{6E0EF612-0FC5-4F54-BE4E-5D283EB25419}"/>
              </a:ext>
            </a:extLst>
          </p:cNvPr>
          <p:cNvSpPr>
            <a:spLocks noGrp="1"/>
          </p:cNvSpPr>
          <p:nvPr/>
        </p:nvSpPr>
        <p:spPr>
          <a:xfrm>
            <a:off x="990600" y="4210050"/>
            <a:ext cx="2438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425" b="1">
                <a:solidFill>
                  <a:srgbClr val="263B44"/>
                </a:solidFill>
              </a:defRPr>
            </a:pPr>
            <a:r>
              <a:rPr sz="1425" b="1" i="0" u="none" cap="none" spc="0">
                <a:ln>
                  <a:noFill/>
                </a:ln>
                <a:solidFill>
                  <a:srgbClr val="263B44"/>
                </a:solidFill>
                <a:latin typeface="Calibri"/>
                <a:ea typeface="Calibri"/>
                <a:cs typeface="Calibri"/>
              </a:rPr>
              <a:t>MCP El Salvador</a:t>
            </a:r>
          </a:p>
        </p:txBody>
      </p:sp>
      <p:pic>
        <p:nvPicPr>
          <p:cNvPr id="29" name="Gráfico 2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4371975" y="2781300"/>
            <a:ext cx="857250" cy="857250"/>
          </a:xfrm>
          <a:prstGeom prst="rect">
            <a:avLst/>
          </a:prstGeom>
        </p:spPr>
      </p:pic>
      <p:sp>
        <p:nvSpPr>
          <p:cNvPr id="8" name="INSTAGRAM-platform">
            <a:extLst>
              <a:ext uri="{FF2B5EF4-FFF2-40B4-BE49-F238E27FC236}">
                <a16:creationId xmlns:a16="http://schemas.microsoft.com/office/drawing/2014/main" id="{00C86779-68B6-49E3-8AD1-0070A030C003}"/>
              </a:ext>
            </a:extLst>
          </p:cNvPr>
          <p:cNvSpPr>
            <a:spLocks noGrp="1"/>
          </p:cNvSpPr>
          <p:nvPr/>
        </p:nvSpPr>
        <p:spPr>
          <a:xfrm>
            <a:off x="3676650" y="3867150"/>
            <a:ext cx="2247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975" b="1">
                <a:solidFill>
                  <a:srgbClr val="C13584"/>
                </a:solidFill>
              </a:defRPr>
            </a:pPr>
            <a:r>
              <a:rPr sz="975" b="1" i="0" u="none" cap="none" spc="0">
                <a:ln>
                  <a:noFill/>
                </a:ln>
                <a:solidFill>
                  <a:srgbClr val="C13584"/>
                </a:solidFill>
                <a:latin typeface="Calibri"/>
                <a:ea typeface="Calibri"/>
                <a:cs typeface="Calibri"/>
              </a:rPr>
              <a:t>INSTAGRAM</a:t>
            </a:r>
          </a:p>
        </p:txBody>
      </p:sp>
      <p:sp>
        <p:nvSpPr>
          <p:cNvPr id="9" name="INSTAGRAM-account">
            <a:extLst>
              <a:ext uri="{FF2B5EF4-FFF2-40B4-BE49-F238E27FC236}">
                <a16:creationId xmlns:a16="http://schemas.microsoft.com/office/drawing/2014/main" id="{369634F2-ECF3-4D2F-BB4A-2F94D6D0F0B6}"/>
              </a:ext>
            </a:extLst>
          </p:cNvPr>
          <p:cNvSpPr>
            <a:spLocks noGrp="1"/>
          </p:cNvSpPr>
          <p:nvPr/>
        </p:nvSpPr>
        <p:spPr>
          <a:xfrm>
            <a:off x="3581400" y="4210050"/>
            <a:ext cx="2438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425" b="1">
                <a:solidFill>
                  <a:srgbClr val="263B44"/>
                </a:solidFill>
              </a:defRPr>
            </a:pPr>
            <a:r>
              <a:rPr sz="1425" b="1" i="0" u="none" cap="none" spc="0">
                <a:ln>
                  <a:noFill/>
                </a:ln>
                <a:solidFill>
                  <a:srgbClr val="263B44"/>
                </a:solidFill>
                <a:latin typeface="Calibri"/>
                <a:ea typeface="Calibri"/>
                <a:cs typeface="Calibri"/>
              </a:rPr>
              <a:t>@mcpelsalvador</a:t>
            </a:r>
          </a:p>
        </p:txBody>
      </p:sp>
      <p:pic>
        <p:nvPicPr>
          <p:cNvPr id="32" name="Gráfico 26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6962775" y="2781300"/>
            <a:ext cx="857250" cy="857250"/>
          </a:xfrm>
          <a:prstGeom prst="rect">
            <a:avLst/>
          </a:prstGeom>
        </p:spPr>
      </p:pic>
      <p:sp>
        <p:nvSpPr>
          <p:cNvPr id="11" name="X-platform">
            <a:extLst>
              <a:ext uri="{FF2B5EF4-FFF2-40B4-BE49-F238E27FC236}">
                <a16:creationId xmlns:a16="http://schemas.microsoft.com/office/drawing/2014/main" id="{48CEF0B4-B7C8-4F39-9E22-6EB2E22A6400}"/>
              </a:ext>
            </a:extLst>
          </p:cNvPr>
          <p:cNvSpPr>
            <a:spLocks noGrp="1"/>
          </p:cNvSpPr>
          <p:nvPr/>
        </p:nvSpPr>
        <p:spPr>
          <a:xfrm>
            <a:off x="6267450" y="3867150"/>
            <a:ext cx="2247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975" b="1">
                <a:solidFill>
                  <a:srgbClr val="151515"/>
                </a:solidFill>
              </a:defRPr>
            </a:pPr>
            <a:r>
              <a:rPr sz="975" b="1" i="0" u="none" cap="none" spc="0">
                <a:ln>
                  <a:noFill/>
                </a:ln>
                <a:solidFill>
                  <a:srgbClr val="151515"/>
                </a:solidFill>
                <a:latin typeface="Calibri"/>
                <a:ea typeface="Calibri"/>
                <a:cs typeface="Calibri"/>
              </a:rPr>
              <a:t>X</a:t>
            </a:r>
          </a:p>
        </p:txBody>
      </p:sp>
      <p:sp>
        <p:nvSpPr>
          <p:cNvPr id="12" name="X-account">
            <a:extLst>
              <a:ext uri="{FF2B5EF4-FFF2-40B4-BE49-F238E27FC236}">
                <a16:creationId xmlns:a16="http://schemas.microsoft.com/office/drawing/2014/main" id="{7BD5B791-9AFE-43A8-AF8D-83A560968645}"/>
              </a:ext>
            </a:extLst>
          </p:cNvPr>
          <p:cNvSpPr>
            <a:spLocks noGrp="1"/>
          </p:cNvSpPr>
          <p:nvPr/>
        </p:nvSpPr>
        <p:spPr>
          <a:xfrm>
            <a:off x="6172200" y="4210050"/>
            <a:ext cx="2438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425" b="1">
                <a:solidFill>
                  <a:srgbClr val="263B44"/>
                </a:solidFill>
              </a:defRPr>
            </a:pPr>
            <a:r>
              <a:rPr sz="1425" b="1" i="0" u="none" cap="none" spc="0">
                <a:ln>
                  <a:noFill/>
                </a:ln>
                <a:solidFill>
                  <a:srgbClr val="263B44"/>
                </a:solidFill>
                <a:latin typeface="Calibri"/>
                <a:ea typeface="Calibri"/>
                <a:cs typeface="Calibri"/>
              </a:rPr>
              <a:t>@MCPelsalvador</a:t>
            </a:r>
          </a:p>
        </p:txBody>
      </p:sp>
      <p:pic>
        <p:nvPicPr>
          <p:cNvPr id="35" name="Gráfico 2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9553575" y="2781300"/>
            <a:ext cx="857250" cy="857250"/>
          </a:xfrm>
          <a:prstGeom prst="rect">
            <a:avLst/>
          </a:prstGeom>
        </p:spPr>
      </p:pic>
      <p:sp>
        <p:nvSpPr>
          <p:cNvPr id="14" name="LINKEDIN-platform">
            <a:extLst>
              <a:ext uri="{FF2B5EF4-FFF2-40B4-BE49-F238E27FC236}">
                <a16:creationId xmlns:a16="http://schemas.microsoft.com/office/drawing/2014/main" id="{6335DC42-5BA6-498B-91DE-64D5DB3BF99D}"/>
              </a:ext>
            </a:extLst>
          </p:cNvPr>
          <p:cNvSpPr>
            <a:spLocks noGrp="1"/>
          </p:cNvSpPr>
          <p:nvPr/>
        </p:nvSpPr>
        <p:spPr>
          <a:xfrm>
            <a:off x="8858250" y="3867150"/>
            <a:ext cx="2247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975" b="1">
                <a:solidFill>
                  <a:srgbClr val="0A66C2"/>
                </a:solidFill>
              </a:defRPr>
            </a:pPr>
            <a:r>
              <a:rPr sz="975" b="1" i="0" u="none" cap="none" spc="0">
                <a:ln>
                  <a:noFill/>
                </a:ln>
                <a:solidFill>
                  <a:srgbClr val="0A66C2"/>
                </a:solidFill>
                <a:latin typeface="Calibri"/>
                <a:ea typeface="Calibri"/>
                <a:cs typeface="Calibri"/>
              </a:rPr>
              <a:t>LINKEDIN</a:t>
            </a:r>
          </a:p>
        </p:txBody>
      </p:sp>
      <p:sp>
        <p:nvSpPr>
          <p:cNvPr id="15" name="LINKEDIN-account">
            <a:extLst>
              <a:ext uri="{FF2B5EF4-FFF2-40B4-BE49-F238E27FC236}">
                <a16:creationId xmlns:a16="http://schemas.microsoft.com/office/drawing/2014/main" id="{C7EC0A74-404F-4E25-9DA9-554588C5F047}"/>
              </a:ext>
            </a:extLst>
          </p:cNvPr>
          <p:cNvSpPr>
            <a:spLocks noGrp="1"/>
          </p:cNvSpPr>
          <p:nvPr/>
        </p:nvSpPr>
        <p:spPr>
          <a:xfrm>
            <a:off x="8763000" y="4210050"/>
            <a:ext cx="2438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425" b="1">
                <a:solidFill>
                  <a:srgbClr val="263B44"/>
                </a:solidFill>
              </a:defRPr>
            </a:pPr>
            <a:r>
              <a:rPr sz="1425" b="1" i="0" u="none" cap="none" spc="0">
                <a:ln>
                  <a:noFill/>
                </a:ln>
                <a:solidFill>
                  <a:srgbClr val="263B44"/>
                </a:solidFill>
                <a:latin typeface="Calibri"/>
                <a:ea typeface="Calibri"/>
                <a:cs typeface="Calibri"/>
              </a:rPr>
              <a:t>MCP-ES</a:t>
            </a:r>
          </a:p>
        </p:txBody>
      </p:sp>
      <p:sp>
        <p:nvSpPr>
          <p:cNvPr id="16" name="institution">
            <a:extLst>
              <a:ext uri="{FF2B5EF4-FFF2-40B4-BE49-F238E27FC236}">
                <a16:creationId xmlns:a16="http://schemas.microsoft.com/office/drawing/2014/main" id="{BE05A7FC-25C2-42CD-A833-D73A4A371445}"/>
              </a:ext>
            </a:extLst>
          </p:cNvPr>
          <p:cNvSpPr>
            <a:spLocks noGrp="1"/>
          </p:cNvSpPr>
          <p:nvPr/>
        </p:nvSpPr>
        <p:spPr>
          <a:xfrm>
            <a:off x="2667000" y="5638800"/>
            <a:ext cx="685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 b="1">
                <a:solidFill>
                  <a:srgbClr val="168D98"/>
                </a:solidFill>
              </a:defRPr>
            </a:pPr>
            <a:r>
              <a:rPr sz="1200" b="1" i="0" u="none" cap="none" spc="0">
                <a:ln>
                  <a:noFill/>
                </a:ln>
                <a:solidFill>
                  <a:srgbClr val="168D98"/>
                </a:solidFill>
                <a:latin typeface="Calibri"/>
                <a:ea typeface="Calibri"/>
                <a:cs typeface="Calibri"/>
              </a:rPr>
              <a:t>Mecanismo de Coordinación de País El Salvador</a:t>
            </a:r>
          </a:p>
        </p:txBody>
      </p:sp>
      <p:pic>
        <p:nvPicPr>
          <p:cNvPr id="39" name="Imagen 33"/>
          <p:cNvPicPr>
            <a:picLocks noChangeAspect="1"/>
          </p:cNvPicPr>
          <p:nvPr/>
        </p:nvPicPr>
        <p:blipFill>
          <a:blip r:embed="rId8"/>
          <a:srcRect t="23928" b="23928"/>
          <a:stretch>
            <a:fillRect/>
          </a:stretch>
        </p:blipFill>
        <p:spPr>
          <a:xfrm>
            <a:off x="0" y="6667500"/>
            <a:ext cx="1219200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3519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2185</Words>
  <Application>Microsoft Office PowerPoint</Application>
  <DocSecurity>0</DocSecurity>
  <PresentationFormat>Panorámica</PresentationFormat>
  <Paragraphs>244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Calibri</vt:lpstr>
      <vt:lpstr>ChatGPT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Marta Alicia Alvarado de Magaña</cp:lastModifiedBy>
  <cp:revision>1</cp:revision>
  <dcterms:created xsi:type="dcterms:W3CDTF">2026-09-21T22:45:15Z</dcterms:created>
  <dcterms:modified xsi:type="dcterms:W3CDTF">2026-09-23T17:12:38Z</dcterms:modified>
</cp:coreProperties>
</file>