
<file path=[Content_Types].xml><?xml version="1.0" encoding="utf-8"?>
<Types xmlns="http://schemas.openxmlformats.org/package/2006/content-types">
  <Default Extension="docx" ContentType="application/vnd.openxmlformats-officedocument.wordprocessingml.document"/>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7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6" r:id="rId21"/>
  </p:sldIdLst>
  <p:sldSz cx="12192000" cy="6858000"/>
  <p:notesSz cx="6858000" cy="9144000"/>
  <p:defaultTextStyle>
    <a:defPPr>
      <a:defRPr lang="es-S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0:45</a:t>
            </a:r>
          </a:p>
          <a:p>
            <a:r>
              <a:t>Abrir recordando el propósito: presentar al Pleno los resultados del análisis técnico realizado por el Comité Ad Hoc. Aclarar desde el inicio que el Comité no sustituye la decisión del Pleno.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Explicar el contexto y el mandato con calma. La asignación asciende hasta US$8,361,522 para VIH y tuberculosis. Subrayar que la orientación previa no equivalía a una decisión y que el mandato del Comité consistió en analizar capacidad institucional y documentar resultados.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4CAD8-3B79-B0AD-4E13-82991394B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956B68-8702-15B4-55AA-51EA989FD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00FF2-1B1A-5E05-E6DE-933F94990D4C}"/>
              </a:ext>
            </a:extLst>
          </p:cNvPr>
          <p:cNvSpPr>
            <a:spLocks noGrp="1"/>
          </p:cNvSpPr>
          <p:nvPr>
            <p:ph type="body" idx="1"/>
          </p:nvPr>
        </p:nvSpPr>
        <p:spPr/>
        <p:txBody>
          <a:bodyPr/>
          <a:lstStyle/>
          <a:p>
            <a:r>
              <a:t>Tiempo sugerido: 1:30</a:t>
            </a:r>
          </a:p>
          <a:p>
            <a:r>
              <a:t>Explicar el contexto y el mandato con calma. La asignación asciende hasta US$8,361,522 para VIH y tuberculosis. Subrayar que la orientación previa no equivalía a una decisión y que el mandato del Comité consistió en analizar capacidad institucional y documentar resultados.</a:t>
            </a:r>
          </a:p>
          <a:p>
            <a:r>
              <a:t>Fuente: Resumen ejecutivo para revisión de Enrique.docx.</a:t>
            </a:r>
          </a:p>
        </p:txBody>
      </p:sp>
      <p:sp>
        <p:nvSpPr>
          <p:cNvPr id="4" name="Slide Number Placeholder 3">
            <a:extLst>
              <a:ext uri="{FF2B5EF4-FFF2-40B4-BE49-F238E27FC236}">
                <a16:creationId xmlns:a16="http://schemas.microsoft.com/office/drawing/2014/main" id="{C8A97D9D-3C11-4AE3-C1E1-5B7D8A25435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48104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Detenerse en la separación de responsabilidades. El Comité cumple una función técnica y documental. El Pleno conserva la competencia para conocer los resultados, valorar las propuestas y decidir respecto del Receptor Principal.</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Explicar que las salvaguardas no fueron un trámite separado. Orientaron la integración del Comité, el manejo de la información, la revisión de evidencia y la documentación de las conclusiones.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Narrar esta etapa como la preparación institucional del análisis. La consulta al Fondo Mundial aclaró el procedimiento aplicable y las reglas de conflicto de interés. El Pleno conoció las orientaciones y adoptó un ajuste preventivo.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1:45</a:t>
            </a:r>
          </a:p>
          <a:p>
            <a:r>
              <a:t>Dar a esta lámina el tiempo suficiente. Explicar que cada integrante revisó previamente las seis matrices. La sesión colectiva sirvió para contrastar aportes, discutir la evidencia y acordar las valoraciones y sus justificaciones por consenso.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2:00</a:t>
            </a:r>
          </a:p>
          <a:p>
            <a:r>
              <a:t>Antes de mostrar resultados, explicar el significado de cada categoría. Recalcar que el ejercicio no produjo una nota global ni una suma de dimensiones. El Comité valoró cada dimensión por separado y alcanzó sus conclusiones por consenso.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Mostrar primero el conjunto, sin convertirlo en una votación. Las cinco primeras dimensiones reconocen capacidad con aspectos por fortalecer. La dimensión 6 es prospectiva y concentra condiciones de continuidad y sostenibilidad que todavía deben definirse o consolidarse.</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1:00</a:t>
            </a:r>
          </a:p>
          <a:p>
            <a:r>
              <a:t>Destacar el desempeño favorable y los 17 indicadores. Después explicar que la valoración incorpora brechas de VIH y la sostenibilidad de algunas intervenciones. Evitar presentar la categoría como aprobación automática o como ausencia de riesgos.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1:00</a:t>
            </a:r>
          </a:p>
          <a:p>
            <a:r>
              <a:t>Señalar la opinión sin salvedades y los mecanismos de control como evidencia de capacidad. Presentar los asuntos pendientes como puntos concretos de ejecución, conciliación, cierre y seguimiento del laboratorio.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1:00</a:t>
            </a:r>
          </a:p>
          <a:p>
            <a:r>
              <a:t>Explicar que la observación central no invalida los procedimientos existentes. El punto específico se refiere al registro, la identificación, la trazabilidad y el cierre documentado de hallazgos sobre determinados activos.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1:00</a:t>
            </a:r>
          </a:p>
          <a:p>
            <a:r>
              <a:t>Reconocer los mecanismos existentes y el papel de SUMEVE. Luego concentrar la explicación en cuatro asuntos: representatividad, reporte oficial, oportunidad de digitación y sostenibilidad de soluciones.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1:00</a:t>
            </a:r>
          </a:p>
          <a:p>
            <a:r>
              <a:t>Usar el dato de tres acciones finalizadas y dos avanzadas para mostrar progreso. Aclarar que el aspecto por fortalecer está en completar, consolidar y documentar el cierre de las respuestas.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2:00</a:t>
            </a:r>
          </a:p>
          <a:p>
            <a:r>
              <a:t>Dar más tiempo a esta dimensión porque es la única con una categoría distinta. Explicar que su naturaleza es prospectiva: examina las condiciones que permitirán sostener las intervenciones durante el CS8. La valoración no equivale a negar las capacidades reconocidas en las demás dimensiones.</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Sintetizar el análisis en tres ideas. Repetir que las categorías no deben leerse como votos ni como una calificación global. La dimensión 6 requiere atención especial porque reúne condiciones prospectivas de sostenibilidad.</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2:00</a:t>
            </a:r>
          </a:p>
          <a:p>
            <a:r>
              <a:t>Presentar estos compromisos como propuestas, no como condiciones ya aprobadas. Explicar el primer compromiso con énfasis en financiamiento y cofinanciamiento; el segundo en recurso humano y sostenibilidad de estrategias; el tercero en participación de sociedad civil y poblaciones clave.</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1:30</a:t>
            </a:r>
          </a:p>
          <a:p>
            <a:r>
              <a:t>El cuarto compromiso busca proteger la continuidad de componentes esenciales. El quinto propone un mecanismo de seguimiento transversal. Cerrar recordando que el Pleno debe considerar estos cinco compromisos antes de adoptar el acuerdo.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sugerido: 1:00</a:t>
            </a:r>
          </a:p>
          <a:p>
            <a:r>
              <a:t>Cerrar devolviendo expresamente la competencia al Pleno. El Comité concluye su función con la presentación del análisis y de su respaldo documental. Corresponde al Pleno decidir respecto del Receptor Principal y considerar los compromisos sugeridos. Evitar formular una decisión en nombre del Pleno.</a:t>
            </a:r>
          </a:p>
          <a:p>
            <a:r>
              <a:t>Fuente: Resumen ejecutivo para revisión de Enrique.docx.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emf"/><Relationship Id="rId5" Type="http://schemas.openxmlformats.org/officeDocument/2006/relationships/package" Target="../embeddings/Microsoft_Word_Document.docx"/><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F5DACABF-4F9E-4175-A089-F2072FC4D41F}"/>
              </a:ext>
            </a:extLst>
          </p:cNvPr>
          <p:cNvSpPr>
            <a:spLocks noGrp="1"/>
          </p:cNvSpPr>
          <p:nvPr/>
        </p:nvSpPr>
        <p:spPr>
          <a:xfrm>
            <a:off x="704850" y="968126"/>
            <a:ext cx="7620000" cy="285750"/>
          </a:xfrm>
          <a:prstGeom prst="rect">
            <a:avLst/>
          </a:prstGeom>
          <a:noFill/>
          <a:ln w="0">
            <a:noFill/>
          </a:ln>
        </p:spPr>
        <p:txBody>
          <a:bodyPr wrap="square" lIns="0" tIns="0" rIns="0" bIns="0" anchor="t">
            <a:normAutofit/>
          </a:bodyPr>
          <a:lstStyle/>
          <a:p>
            <a:pPr algn="l">
              <a:lnSpc>
                <a:spcPct val="105000"/>
              </a:lnSpc>
              <a:buNone/>
              <a:defRPr sz="1350" b="1">
                <a:solidFill>
                  <a:srgbClr val="168D98"/>
                </a:solidFill>
                <a:latin typeface="Arial"/>
                <a:ea typeface="Arial"/>
                <a:cs typeface="Arial"/>
              </a:defRPr>
            </a:pPr>
            <a:r>
              <a:rPr sz="1350" b="1" dirty="0">
                <a:solidFill>
                  <a:srgbClr val="168D98"/>
                </a:solidFill>
                <a:latin typeface="Arial"/>
                <a:ea typeface="Arial"/>
                <a:cs typeface="Arial"/>
              </a:rPr>
              <a:t>RESULTADOS DEL ANÁLISIS TÉCNICO</a:t>
            </a:r>
          </a:p>
        </p:txBody>
      </p:sp>
      <p:sp>
        <p:nvSpPr>
          <p:cNvPr id="2" name="Rectángulo 1">
            <a:extLst>
              <a:ext uri="{FF2B5EF4-FFF2-40B4-BE49-F238E27FC236}">
                <a16:creationId xmlns:a16="http://schemas.microsoft.com/office/drawing/2014/main" id="{AC50EFA9-CBA9-4558-A738-BF976E6DF6FE}"/>
              </a:ext>
            </a:extLst>
          </p:cNvPr>
          <p:cNvSpPr>
            <a:spLocks noGrp="1"/>
          </p:cNvSpPr>
          <p:nvPr/>
        </p:nvSpPr>
        <p:spPr>
          <a:xfrm>
            <a:off x="704850" y="1257300"/>
            <a:ext cx="10416540" cy="1428750"/>
          </a:xfrm>
          <a:prstGeom prst="rect">
            <a:avLst/>
          </a:prstGeom>
          <a:noFill/>
          <a:ln w="0">
            <a:noFill/>
          </a:ln>
        </p:spPr>
        <p:txBody>
          <a:bodyPr wrap="square" lIns="0" tIns="0" rIns="0" bIns="0" anchor="t">
            <a:normAutofit/>
          </a:bodyPr>
          <a:lstStyle/>
          <a:p>
            <a:pPr algn="ctr">
              <a:lnSpc>
                <a:spcPct val="94000"/>
              </a:lnSpc>
              <a:buNone/>
              <a:defRPr sz="4350" b="1">
                <a:solidFill>
                  <a:srgbClr val="173A4B"/>
                </a:solidFill>
                <a:latin typeface="Arial"/>
                <a:ea typeface="Arial"/>
                <a:cs typeface="Arial"/>
              </a:defRPr>
            </a:pPr>
            <a:r>
              <a:rPr sz="4350" b="1" dirty="0">
                <a:solidFill>
                  <a:srgbClr val="173A4B"/>
                </a:solidFill>
                <a:latin typeface="Arial"/>
                <a:ea typeface="Arial"/>
                <a:cs typeface="Arial"/>
              </a:rPr>
              <a:t>Identificación del Receptor Principal del CS8</a:t>
            </a:r>
          </a:p>
        </p:txBody>
      </p:sp>
      <p:sp>
        <p:nvSpPr>
          <p:cNvPr id="3" name="Conector recto 2">
            <a:extLst>
              <a:ext uri="{FF2B5EF4-FFF2-40B4-BE49-F238E27FC236}">
                <a16:creationId xmlns:a16="http://schemas.microsoft.com/office/drawing/2014/main" id="{FB7F2DA6-EC6A-42C1-8890-D64380F986F0}"/>
              </a:ext>
            </a:extLst>
          </p:cNvPr>
          <p:cNvSpPr>
            <a:spLocks noGrp="1"/>
          </p:cNvSpPr>
          <p:nvPr/>
        </p:nvSpPr>
        <p:spPr>
          <a:xfrm>
            <a:off x="704850" y="2952750"/>
            <a:ext cx="1428750" cy="0"/>
          </a:xfrm>
          <a:prstGeom prst="line">
            <a:avLst/>
          </a:prstGeom>
          <a:noFill/>
          <a:ln w="19050">
            <a:solidFill>
              <a:srgbClr val="F5B521"/>
            </a:solidFill>
            <a:prstDash val="solid"/>
          </a:ln>
        </p:spPr>
        <p:txBody>
          <a:bodyPr/>
          <a:lstStyle/>
          <a:p>
            <a:endParaRPr/>
          </a:p>
        </p:txBody>
      </p:sp>
      <p:sp>
        <p:nvSpPr>
          <p:cNvPr id="4" name="Rectángulo 3">
            <a:extLst>
              <a:ext uri="{FF2B5EF4-FFF2-40B4-BE49-F238E27FC236}">
                <a16:creationId xmlns:a16="http://schemas.microsoft.com/office/drawing/2014/main" id="{463D2A7E-ACF8-4CDD-A26F-26113389FB85}"/>
              </a:ext>
            </a:extLst>
          </p:cNvPr>
          <p:cNvSpPr>
            <a:spLocks noGrp="1"/>
          </p:cNvSpPr>
          <p:nvPr/>
        </p:nvSpPr>
        <p:spPr>
          <a:xfrm>
            <a:off x="323850" y="3352800"/>
            <a:ext cx="6667500" cy="438150"/>
          </a:xfrm>
          <a:prstGeom prst="rect">
            <a:avLst/>
          </a:prstGeom>
          <a:noFill/>
          <a:ln w="0">
            <a:noFill/>
          </a:ln>
        </p:spPr>
        <p:txBody>
          <a:bodyPr wrap="square" lIns="0" tIns="0" rIns="0" bIns="0" anchor="t">
            <a:normAutofit/>
          </a:bodyPr>
          <a:lstStyle/>
          <a:p>
            <a:pPr algn="l">
              <a:lnSpc>
                <a:spcPct val="105000"/>
              </a:lnSpc>
              <a:buNone/>
              <a:defRPr sz="2250" b="0">
                <a:solidFill>
                  <a:srgbClr val="33474F"/>
                </a:solidFill>
                <a:latin typeface="Arial"/>
                <a:ea typeface="Arial"/>
                <a:cs typeface="Arial"/>
              </a:defRPr>
            </a:pPr>
            <a:r>
              <a:rPr sz="2250" b="0" dirty="0">
                <a:solidFill>
                  <a:srgbClr val="33474F"/>
                </a:solidFill>
                <a:latin typeface="Arial"/>
                <a:ea typeface="Arial"/>
                <a:cs typeface="Arial"/>
              </a:rPr>
              <a:t>Comité Ad Hoc del MCP-ES</a:t>
            </a:r>
          </a:p>
        </p:txBody>
      </p:sp>
      <p:sp>
        <p:nvSpPr>
          <p:cNvPr id="5" name="Rectángulo 4">
            <a:extLst>
              <a:ext uri="{FF2B5EF4-FFF2-40B4-BE49-F238E27FC236}">
                <a16:creationId xmlns:a16="http://schemas.microsoft.com/office/drawing/2014/main" id="{CAEA1F7C-AD4F-4300-B590-1FF887B203B6}"/>
              </a:ext>
            </a:extLst>
          </p:cNvPr>
          <p:cNvSpPr>
            <a:spLocks noGrp="1"/>
          </p:cNvSpPr>
          <p:nvPr/>
        </p:nvSpPr>
        <p:spPr>
          <a:xfrm>
            <a:off x="499110" y="4308725"/>
            <a:ext cx="5715000" cy="742950"/>
          </a:xfrm>
          <a:prstGeom prst="rect">
            <a:avLst/>
          </a:prstGeom>
          <a:noFill/>
          <a:ln w="0">
            <a:noFill/>
          </a:ln>
        </p:spPr>
        <p:txBody>
          <a:bodyPr wrap="square" lIns="0" tIns="0" rIns="0" bIns="0" anchor="t">
            <a:normAutofit/>
          </a:bodyPr>
          <a:lstStyle/>
          <a:p>
            <a:pPr algn="l">
              <a:lnSpc>
                <a:spcPct val="110000"/>
              </a:lnSpc>
              <a:buNone/>
              <a:defRPr sz="1800" b="1">
                <a:solidFill>
                  <a:srgbClr val="173A4B"/>
                </a:solidFill>
                <a:latin typeface="Arial"/>
                <a:ea typeface="Arial"/>
                <a:cs typeface="Arial"/>
              </a:defRPr>
            </a:pPr>
            <a:r>
              <a:rPr sz="1800" b="1" dirty="0">
                <a:solidFill>
                  <a:srgbClr val="173A4B"/>
                </a:solidFill>
                <a:latin typeface="Arial"/>
                <a:ea typeface="Arial"/>
                <a:cs typeface="Arial"/>
              </a:rPr>
              <a:t>Ing. Enrique Díaz</a:t>
            </a:r>
          </a:p>
          <a:p>
            <a:pPr algn="l">
              <a:lnSpc>
                <a:spcPct val="110000"/>
              </a:lnSpc>
              <a:buNone/>
              <a:defRPr sz="1800" b="1">
                <a:solidFill>
                  <a:srgbClr val="173A4B"/>
                </a:solidFill>
                <a:latin typeface="Arial"/>
                <a:ea typeface="Arial"/>
                <a:cs typeface="Arial"/>
              </a:defRPr>
            </a:pPr>
            <a:r>
              <a:rPr sz="1800" b="1" dirty="0">
                <a:solidFill>
                  <a:srgbClr val="173A4B"/>
                </a:solidFill>
                <a:latin typeface="Arial"/>
                <a:ea typeface="Arial"/>
                <a:cs typeface="Arial"/>
              </a:rPr>
              <a:t>Coordinador del Comité Ad Hoc</a:t>
            </a:r>
          </a:p>
        </p:txBody>
      </p:sp>
      <p:sp>
        <p:nvSpPr>
          <p:cNvPr id="6" name="Rectángulo 5">
            <a:extLst>
              <a:ext uri="{FF2B5EF4-FFF2-40B4-BE49-F238E27FC236}">
                <a16:creationId xmlns:a16="http://schemas.microsoft.com/office/drawing/2014/main" id="{7F89EEDE-37BF-4EE7-B13C-0306578083D2}"/>
              </a:ext>
            </a:extLst>
          </p:cNvPr>
          <p:cNvSpPr>
            <a:spLocks noGrp="1"/>
          </p:cNvSpPr>
          <p:nvPr/>
        </p:nvSpPr>
        <p:spPr>
          <a:xfrm>
            <a:off x="8020050" y="5905500"/>
            <a:ext cx="3810000" cy="762000"/>
          </a:xfrm>
          <a:prstGeom prst="rect">
            <a:avLst/>
          </a:prstGeom>
          <a:noFill/>
          <a:ln w="0">
            <a:noFill/>
          </a:ln>
        </p:spPr>
        <p:txBody>
          <a:bodyPr wrap="square" lIns="0" tIns="0" rIns="0" bIns="0" anchor="t">
            <a:normAutofit/>
          </a:bodyPr>
          <a:lstStyle/>
          <a:p>
            <a:pPr algn="r">
              <a:lnSpc>
                <a:spcPct val="112000"/>
              </a:lnSpc>
              <a:buNone/>
              <a:defRPr sz="1725" b="0">
                <a:solidFill>
                  <a:srgbClr val="66777D"/>
                </a:solidFill>
                <a:latin typeface="Arial"/>
                <a:ea typeface="Arial"/>
                <a:cs typeface="Arial"/>
              </a:defRPr>
            </a:pPr>
            <a:r>
              <a:rPr sz="1725" b="0" dirty="0" err="1">
                <a:solidFill>
                  <a:srgbClr val="66777D"/>
                </a:solidFill>
                <a:latin typeface="Arial"/>
                <a:ea typeface="Arial"/>
                <a:cs typeface="Arial"/>
              </a:rPr>
              <a:t>Plenaria</a:t>
            </a:r>
            <a:r>
              <a:rPr sz="1725" b="0" dirty="0">
                <a:solidFill>
                  <a:srgbClr val="66777D"/>
                </a:solidFill>
                <a:latin typeface="Arial"/>
                <a:ea typeface="Arial"/>
                <a:cs typeface="Arial"/>
              </a:rPr>
              <a:t> ME05-2026</a:t>
            </a:r>
          </a:p>
          <a:p>
            <a:pPr algn="r">
              <a:lnSpc>
                <a:spcPct val="112000"/>
              </a:lnSpc>
              <a:buNone/>
              <a:defRPr sz="1725" b="0">
                <a:solidFill>
                  <a:srgbClr val="66777D"/>
                </a:solidFill>
                <a:latin typeface="Arial"/>
                <a:ea typeface="Arial"/>
                <a:cs typeface="Arial"/>
              </a:defRPr>
            </a:pPr>
            <a:r>
              <a:rPr sz="1725" b="0" dirty="0">
                <a:solidFill>
                  <a:srgbClr val="66777D"/>
                </a:solidFill>
                <a:latin typeface="Arial"/>
                <a:ea typeface="Arial"/>
                <a:cs typeface="Arial"/>
              </a:rPr>
              <a:t>24 de septiembre de 2026</a:t>
            </a:r>
          </a:p>
        </p:txBody>
      </p:sp>
      <p:sp>
        <p:nvSpPr>
          <p:cNvPr id="7" name="Rectángulo 6">
            <a:extLst>
              <a:ext uri="{FF2B5EF4-FFF2-40B4-BE49-F238E27FC236}">
                <a16:creationId xmlns:a16="http://schemas.microsoft.com/office/drawing/2014/main" id="{78798DD1-ED15-4939-8E02-7870088AAE32}"/>
              </a:ext>
            </a:extLst>
          </p:cNvPr>
          <p:cNvSpPr>
            <a:spLocks noGrp="1"/>
          </p:cNvSpPr>
          <p:nvPr/>
        </p:nvSpPr>
        <p:spPr>
          <a:xfrm>
            <a:off x="704850" y="5981700"/>
            <a:ext cx="10668000" cy="342900"/>
          </a:xfrm>
          <a:prstGeom prst="rect">
            <a:avLst/>
          </a:prstGeom>
          <a:noFill/>
          <a:ln w="0">
            <a:noFill/>
          </a:ln>
        </p:spPr>
        <p:txBody>
          <a:bodyPr wrap="square" lIns="0" tIns="0" rIns="0" bIns="0" anchor="t">
            <a:normAutofit/>
          </a:bodyPr>
          <a:lstStyle/>
          <a:p>
            <a:pPr algn="l">
              <a:lnSpc>
                <a:spcPct val="105000"/>
              </a:lnSpc>
              <a:buNone/>
              <a:defRPr sz="1575" b="1">
                <a:solidFill>
                  <a:srgbClr val="168D98"/>
                </a:solidFill>
                <a:latin typeface="Arial"/>
                <a:ea typeface="Arial"/>
                <a:cs typeface="Arial"/>
              </a:defRPr>
            </a:pPr>
            <a:r>
              <a:rPr sz="1575" b="1" dirty="0">
                <a:solidFill>
                  <a:srgbClr val="168D98"/>
                </a:solidFill>
                <a:latin typeface="Arial"/>
                <a:ea typeface="Arial"/>
                <a:cs typeface="Arial"/>
              </a:rPr>
              <a:t>El Comité </a:t>
            </a:r>
            <a:r>
              <a:rPr sz="1575" b="1" dirty="0" err="1">
                <a:solidFill>
                  <a:srgbClr val="168D98"/>
                </a:solidFill>
                <a:latin typeface="Arial"/>
                <a:ea typeface="Arial"/>
                <a:cs typeface="Arial"/>
              </a:rPr>
              <a:t>presenta</a:t>
            </a:r>
            <a:r>
              <a:rPr sz="1575" b="1" dirty="0">
                <a:solidFill>
                  <a:srgbClr val="168D98"/>
                </a:solidFill>
                <a:latin typeface="Arial"/>
                <a:ea typeface="Arial"/>
                <a:cs typeface="Arial"/>
              </a:rPr>
              <a:t> el </a:t>
            </a:r>
            <a:r>
              <a:rPr sz="1575" b="1" dirty="0" err="1">
                <a:solidFill>
                  <a:srgbClr val="168D98"/>
                </a:solidFill>
                <a:latin typeface="Arial"/>
                <a:ea typeface="Arial"/>
                <a:cs typeface="Arial"/>
              </a:rPr>
              <a:t>análisis</a:t>
            </a:r>
            <a:r>
              <a:rPr sz="1575" b="1" dirty="0">
                <a:solidFill>
                  <a:srgbClr val="168D98"/>
                </a:solidFill>
                <a:latin typeface="Arial"/>
                <a:ea typeface="Arial"/>
                <a:cs typeface="Arial"/>
              </a:rPr>
              <a:t> </a:t>
            </a:r>
            <a:r>
              <a:rPr sz="1575" b="1" dirty="0" err="1">
                <a:solidFill>
                  <a:srgbClr val="168D98"/>
                </a:solidFill>
                <a:latin typeface="Arial"/>
                <a:ea typeface="Arial"/>
                <a:cs typeface="Arial"/>
              </a:rPr>
              <a:t>técnico</a:t>
            </a:r>
            <a:r>
              <a:rPr sz="1575" b="1" dirty="0">
                <a:solidFill>
                  <a:srgbClr val="168D98"/>
                </a:solidFill>
                <a:latin typeface="Arial"/>
                <a:ea typeface="Arial"/>
                <a:cs typeface="Arial"/>
              </a:rPr>
              <a:t>. El Pleno </a:t>
            </a:r>
            <a:r>
              <a:rPr sz="1575" b="1" dirty="0" err="1">
                <a:solidFill>
                  <a:srgbClr val="168D98"/>
                </a:solidFill>
                <a:latin typeface="Arial"/>
                <a:ea typeface="Arial"/>
                <a:cs typeface="Arial"/>
              </a:rPr>
              <a:t>conoce</a:t>
            </a:r>
            <a:r>
              <a:rPr sz="1575" b="1" dirty="0">
                <a:solidFill>
                  <a:srgbClr val="168D98"/>
                </a:solidFill>
                <a:latin typeface="Arial"/>
                <a:ea typeface="Arial"/>
                <a:cs typeface="Arial"/>
              </a:rPr>
              <a:t> y decide.</a:t>
            </a:r>
          </a:p>
        </p:txBody>
      </p:sp>
      <p:pic>
        <p:nvPicPr>
          <p:cNvPr id="18" name="Imagen 17"/>
          <p:cNvPicPr>
            <a:picLocks noChangeAspect="1"/>
          </p:cNvPicPr>
          <p:nvPr/>
        </p:nvPicPr>
        <p:blipFill>
          <a:blip r:embed="rId3"/>
          <a:stretch/>
        </p:blipFill>
        <p:spPr>
          <a:xfrm>
            <a:off x="323850" y="232025"/>
            <a:ext cx="1428750" cy="526551"/>
          </a:xfrm>
          <a:prstGeom prst="rect">
            <a:avLst/>
          </a:prstGeom>
        </p:spPr>
      </p:pic>
      <p:pic>
        <p:nvPicPr>
          <p:cNvPr id="19" name="Imagen 18"/>
          <p:cNvPicPr>
            <a:picLocks noChangeAspect="1"/>
          </p:cNvPicPr>
          <p:nvPr/>
        </p:nvPicPr>
        <p:blipFill>
          <a:blip r:embed="rId4"/>
          <a:srcRect t="23928" b="23928"/>
          <a:stretch>
            <a:fillRect/>
          </a:stretch>
        </p:blipFill>
        <p:spPr>
          <a:xfrm>
            <a:off x="0" y="6667500"/>
            <a:ext cx="12192000" cy="190500"/>
          </a:xfrm>
          <a:prstGeom prst="rect">
            <a:avLst/>
          </a:prstGeom>
        </p:spPr>
      </p:pic>
    </p:spTree>
    <p:extLst>
      <p:ext uri="{BB962C8B-B14F-4D97-AF65-F5344CB8AC3E}">
        <p14:creationId xmlns:p14="http://schemas.microsoft.com/office/powerpoint/2010/main" val="147202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C0A9050-118A-4E5C-A2B9-735BC7157A3D}"/>
              </a:ext>
            </a:extLst>
          </p:cNvPr>
          <p:cNvSpPr>
            <a:spLocks noGrp="1"/>
          </p:cNvSpPr>
          <p:nvPr/>
        </p:nvSpPr>
        <p:spPr>
          <a:xfrm>
            <a:off x="2625090" y="304801"/>
            <a:ext cx="8382000" cy="209550"/>
          </a:xfrm>
          <a:prstGeom prst="rect">
            <a:avLst/>
          </a:prstGeom>
          <a:noFill/>
          <a:ln w="0">
            <a:noFill/>
          </a:ln>
        </p:spPr>
        <p:txBody>
          <a:bodyPr wrap="square" lIns="0" tIns="0" rIns="0" bIns="0" anchor="t">
            <a:noAutofit/>
          </a:bodyPr>
          <a:lstStyle/>
          <a:p>
            <a:pPr algn="l">
              <a:lnSpc>
                <a:spcPct val="105000"/>
              </a:lnSpc>
              <a:buNone/>
              <a:defRPr sz="1050" b="1">
                <a:solidFill>
                  <a:srgbClr val="168D98"/>
                </a:solidFill>
                <a:latin typeface="Arial"/>
                <a:ea typeface="Arial"/>
                <a:cs typeface="Arial"/>
              </a:defRPr>
            </a:pPr>
            <a:r>
              <a:rPr lang="es-SV" sz="3600" b="1" dirty="0">
                <a:solidFill>
                  <a:srgbClr val="168D98"/>
                </a:solidFill>
                <a:latin typeface="Arial"/>
                <a:ea typeface="Arial"/>
                <a:cs typeface="Arial"/>
              </a:rPr>
              <a:t>Miembros del Comité Adhoc</a:t>
            </a:r>
          </a:p>
        </p:txBody>
      </p:sp>
      <p:sp>
        <p:nvSpPr>
          <p:cNvPr id="3" name="Rectángulo 2">
            <a:extLst>
              <a:ext uri="{FF2B5EF4-FFF2-40B4-BE49-F238E27FC236}">
                <a16:creationId xmlns:a16="http://schemas.microsoft.com/office/drawing/2014/main" id="{8B6095E8-DF08-4573-8B86-636545E75A27}"/>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2</a:t>
            </a:r>
          </a:p>
        </p:txBody>
      </p:sp>
      <p:sp>
        <p:nvSpPr>
          <p:cNvPr id="4" name="Conector recto 3">
            <a:extLst>
              <a:ext uri="{FF2B5EF4-FFF2-40B4-BE49-F238E27FC236}">
                <a16:creationId xmlns:a16="http://schemas.microsoft.com/office/drawing/2014/main" id="{8F091D4A-AEF4-4A38-9C5E-FD99811DC179}"/>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7" name="Conector recto 6">
            <a:extLst>
              <a:ext uri="{FF2B5EF4-FFF2-40B4-BE49-F238E27FC236}">
                <a16:creationId xmlns:a16="http://schemas.microsoft.com/office/drawing/2014/main" id="{918BDCB7-DFBF-4ED7-8E47-4BA6D57A9C79}"/>
              </a:ext>
            </a:extLst>
          </p:cNvPr>
          <p:cNvSpPr>
            <a:spLocks noGrp="1"/>
          </p:cNvSpPr>
          <p:nvPr/>
        </p:nvSpPr>
        <p:spPr>
          <a:xfrm>
            <a:off x="5467350" y="1352550"/>
            <a:ext cx="0" cy="0"/>
          </a:xfrm>
          <a:prstGeom prst="line">
            <a:avLst/>
          </a:prstGeom>
          <a:noFill/>
          <a:ln w="9525">
            <a:solidFill>
              <a:srgbClr val="CFD9D8"/>
            </a:solidFill>
            <a:prstDash val="solid"/>
          </a:ln>
        </p:spPr>
        <p:txBody>
          <a:bodyPr/>
          <a:lstStyle/>
          <a:p>
            <a:endParaRPr/>
          </a:p>
        </p:txBody>
      </p:sp>
      <p:sp>
        <p:nvSpPr>
          <p:cNvPr id="11" name="Conector recto 10">
            <a:extLst>
              <a:ext uri="{FF2B5EF4-FFF2-40B4-BE49-F238E27FC236}">
                <a16:creationId xmlns:a16="http://schemas.microsoft.com/office/drawing/2014/main" id="{70CB6154-0A48-4E58-B4A2-BB186A2A702F}"/>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2" name="Rectángulo 11">
            <a:extLst>
              <a:ext uri="{FF2B5EF4-FFF2-40B4-BE49-F238E27FC236}">
                <a16:creationId xmlns:a16="http://schemas.microsoft.com/office/drawing/2014/main" id="{419CD2A2-6D21-498A-9CE2-58AF36389B75}"/>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8" name="Imagen 27"/>
          <p:cNvPicPr>
            <a:picLocks noChangeAspect="1"/>
          </p:cNvPicPr>
          <p:nvPr/>
        </p:nvPicPr>
        <p:blipFill>
          <a:blip r:embed="rId3"/>
          <a:stretch/>
        </p:blipFill>
        <p:spPr>
          <a:xfrm>
            <a:off x="209550" y="135790"/>
            <a:ext cx="1123950" cy="414220"/>
          </a:xfrm>
          <a:prstGeom prst="rect">
            <a:avLst/>
          </a:prstGeom>
        </p:spPr>
      </p:pic>
      <p:pic>
        <p:nvPicPr>
          <p:cNvPr id="29" name="Imagen 28"/>
          <p:cNvPicPr>
            <a:picLocks noChangeAspect="1"/>
          </p:cNvPicPr>
          <p:nvPr/>
        </p:nvPicPr>
        <p:blipFill>
          <a:blip r:embed="rId4"/>
          <a:srcRect t="36964" b="36964"/>
          <a:stretch>
            <a:fillRect/>
          </a:stretch>
        </p:blipFill>
        <p:spPr>
          <a:xfrm>
            <a:off x="0" y="6762750"/>
            <a:ext cx="12192000" cy="95250"/>
          </a:xfrm>
          <a:prstGeom prst="rect">
            <a:avLst/>
          </a:prstGeom>
        </p:spPr>
      </p:pic>
      <p:graphicFrame>
        <p:nvGraphicFramePr>
          <p:cNvPr id="15" name="Objeto 14">
            <a:extLst>
              <a:ext uri="{FF2B5EF4-FFF2-40B4-BE49-F238E27FC236}">
                <a16:creationId xmlns:a16="http://schemas.microsoft.com/office/drawing/2014/main" id="{42B0FA24-C99E-32C6-ACDD-41CD01A09E76}"/>
              </a:ext>
            </a:extLst>
          </p:cNvPr>
          <p:cNvGraphicFramePr>
            <a:graphicFrameLocks noChangeAspect="1"/>
          </p:cNvGraphicFramePr>
          <p:nvPr>
            <p:extLst>
              <p:ext uri="{D42A27DB-BD31-4B8C-83A1-F6EECF244321}">
                <p14:modId xmlns:p14="http://schemas.microsoft.com/office/powerpoint/2010/main" val="778989775"/>
              </p:ext>
            </p:extLst>
          </p:nvPr>
        </p:nvGraphicFramePr>
        <p:xfrm>
          <a:off x="-252413" y="1162050"/>
          <a:ext cx="14895393" cy="13881100"/>
        </p:xfrm>
        <a:graphic>
          <a:graphicData uri="http://schemas.openxmlformats.org/presentationml/2006/ole">
            <mc:AlternateContent xmlns:mc="http://schemas.openxmlformats.org/markup-compatibility/2006">
              <mc:Choice xmlns:v="urn:schemas-microsoft-com:vml" Requires="v">
                <p:oleObj name="Document" r:id="rId5" imgW="13489322" imgH="11009135" progId="Word.Document.12">
                  <p:embed/>
                </p:oleObj>
              </mc:Choice>
              <mc:Fallback>
                <p:oleObj name="Document" r:id="rId5" imgW="13489322" imgH="11009135" progId="Word.Document.12">
                  <p:embed/>
                  <p:pic>
                    <p:nvPicPr>
                      <p:cNvPr id="15" name="Objeto 14">
                        <a:extLst>
                          <a:ext uri="{FF2B5EF4-FFF2-40B4-BE49-F238E27FC236}">
                            <a16:creationId xmlns:a16="http://schemas.microsoft.com/office/drawing/2014/main" id="{6DD8EED3-6E28-8549-0BFB-699A9BF3F1BA}"/>
                          </a:ext>
                        </a:extLst>
                      </p:cNvPr>
                      <p:cNvPicPr/>
                      <p:nvPr/>
                    </p:nvPicPr>
                    <p:blipFill>
                      <a:blip r:embed="rId6"/>
                      <a:stretch>
                        <a:fillRect/>
                      </a:stretch>
                    </p:blipFill>
                    <p:spPr>
                      <a:xfrm>
                        <a:off x="-252413" y="1162050"/>
                        <a:ext cx="14895393" cy="13881100"/>
                      </a:xfrm>
                      <a:prstGeom prst="rect">
                        <a:avLst/>
                      </a:prstGeom>
                    </p:spPr>
                  </p:pic>
                </p:oleObj>
              </mc:Fallback>
            </mc:AlternateContent>
          </a:graphicData>
        </a:graphic>
      </p:graphicFrame>
    </p:spTree>
    <p:extLst>
      <p:ext uri="{BB962C8B-B14F-4D97-AF65-F5344CB8AC3E}">
        <p14:creationId xmlns:p14="http://schemas.microsoft.com/office/powerpoint/2010/main" val="207571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a:extLst>
            <a:ext uri="{FF2B5EF4-FFF2-40B4-BE49-F238E27FC236}">
              <a16:creationId xmlns:a16="http://schemas.microsoft.com/office/drawing/2014/main" id="{0C0CC61F-DCFA-CFE1-7D25-FA3E4E2AA97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1F962953-5A77-7B32-2F56-225D06CEB3A2}"/>
              </a:ext>
            </a:extLst>
          </p:cNvPr>
          <p:cNvSpPr>
            <a:spLocks noGrp="1"/>
          </p:cNvSpPr>
          <p:nvPr/>
        </p:nvSpPr>
        <p:spPr>
          <a:xfrm>
            <a:off x="2705100" y="666751"/>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dirty="0" err="1">
                <a:solidFill>
                  <a:srgbClr val="173A4B"/>
                </a:solidFill>
                <a:latin typeface="Arial"/>
                <a:ea typeface="Arial"/>
                <a:cs typeface="Arial"/>
              </a:rPr>
              <a:t>Antecedente</a:t>
            </a:r>
            <a:r>
              <a:rPr sz="2700" b="1" dirty="0">
                <a:solidFill>
                  <a:srgbClr val="173A4B"/>
                </a:solidFill>
                <a:latin typeface="Arial"/>
                <a:ea typeface="Arial"/>
                <a:cs typeface="Arial"/>
              </a:rPr>
              <a:t> y </a:t>
            </a:r>
            <a:r>
              <a:rPr sz="2700" b="1" dirty="0" err="1">
                <a:solidFill>
                  <a:srgbClr val="173A4B"/>
                </a:solidFill>
                <a:latin typeface="Arial"/>
                <a:ea typeface="Arial"/>
                <a:cs typeface="Arial"/>
              </a:rPr>
              <a:t>mandato</a:t>
            </a:r>
            <a:r>
              <a:rPr sz="2700" b="1" dirty="0">
                <a:solidFill>
                  <a:srgbClr val="173A4B"/>
                </a:solidFill>
                <a:latin typeface="Arial"/>
                <a:ea typeface="Arial"/>
                <a:cs typeface="Arial"/>
              </a:rPr>
              <a:t> del Comité</a:t>
            </a:r>
          </a:p>
        </p:txBody>
      </p:sp>
      <p:sp>
        <p:nvSpPr>
          <p:cNvPr id="2" name="Rectángulo 1">
            <a:extLst>
              <a:ext uri="{FF2B5EF4-FFF2-40B4-BE49-F238E27FC236}">
                <a16:creationId xmlns:a16="http://schemas.microsoft.com/office/drawing/2014/main" id="{E1A09F37-9C98-1DE4-FD61-6155D064083D}"/>
              </a:ext>
            </a:extLst>
          </p:cNvPr>
          <p:cNvSpPr>
            <a:spLocks noGrp="1"/>
          </p:cNvSpPr>
          <p:nvPr/>
        </p:nvSpPr>
        <p:spPr>
          <a:xfrm>
            <a:off x="4591050" y="342900"/>
            <a:ext cx="8382000" cy="209550"/>
          </a:xfrm>
          <a:prstGeom prst="rect">
            <a:avLst/>
          </a:prstGeom>
          <a:noFill/>
          <a:ln w="0">
            <a:noFill/>
          </a:ln>
        </p:spPr>
        <p:txBody>
          <a:bodyPr wrap="square" lIns="0" tIns="0" rIns="0" bIns="0" anchor="t">
            <a:noAutofit/>
          </a:bodyPr>
          <a:lstStyle/>
          <a:p>
            <a:pPr algn="l">
              <a:lnSpc>
                <a:spcPct val="105000"/>
              </a:lnSpc>
              <a:buNone/>
              <a:defRPr sz="1050" b="1">
                <a:solidFill>
                  <a:srgbClr val="168D98"/>
                </a:solidFill>
                <a:latin typeface="Arial"/>
                <a:ea typeface="Arial"/>
                <a:cs typeface="Arial"/>
              </a:defRPr>
            </a:pPr>
            <a:r>
              <a:rPr sz="2000" b="1" dirty="0">
                <a:solidFill>
                  <a:srgbClr val="168D98"/>
                </a:solidFill>
                <a:latin typeface="Arial"/>
                <a:ea typeface="Arial"/>
                <a:cs typeface="Arial"/>
              </a:rPr>
              <a:t>PROPÓSITO</a:t>
            </a:r>
          </a:p>
        </p:txBody>
      </p:sp>
      <p:sp>
        <p:nvSpPr>
          <p:cNvPr id="3" name="Rectángulo 2">
            <a:extLst>
              <a:ext uri="{FF2B5EF4-FFF2-40B4-BE49-F238E27FC236}">
                <a16:creationId xmlns:a16="http://schemas.microsoft.com/office/drawing/2014/main" id="{7F7E0078-DFA0-9CCF-B359-3A38FCA43D0E}"/>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2</a:t>
            </a:r>
          </a:p>
        </p:txBody>
      </p:sp>
      <p:sp>
        <p:nvSpPr>
          <p:cNvPr id="4" name="Conector recto 3">
            <a:extLst>
              <a:ext uri="{FF2B5EF4-FFF2-40B4-BE49-F238E27FC236}">
                <a16:creationId xmlns:a16="http://schemas.microsoft.com/office/drawing/2014/main" id="{C830BCF5-9AD1-7335-2974-E9C2E609FB4A}"/>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95877AF8-053C-A351-595D-CA363087BE78}"/>
              </a:ext>
            </a:extLst>
          </p:cNvPr>
          <p:cNvSpPr>
            <a:spLocks noGrp="1"/>
          </p:cNvSpPr>
          <p:nvPr/>
        </p:nvSpPr>
        <p:spPr>
          <a:xfrm>
            <a:off x="609600" y="1466850"/>
            <a:ext cx="4191000" cy="666750"/>
          </a:xfrm>
          <a:prstGeom prst="rect">
            <a:avLst/>
          </a:prstGeom>
          <a:noFill/>
          <a:ln w="0">
            <a:noFill/>
          </a:ln>
        </p:spPr>
        <p:txBody>
          <a:bodyPr wrap="square" lIns="0" tIns="0" rIns="0" bIns="0" anchor="t">
            <a:noAutofit/>
          </a:bodyPr>
          <a:lstStyle/>
          <a:p>
            <a:pPr algn="l">
              <a:lnSpc>
                <a:spcPct val="105000"/>
              </a:lnSpc>
              <a:buNone/>
              <a:defRPr sz="3675" b="1">
                <a:solidFill>
                  <a:srgbClr val="0D5661"/>
                </a:solidFill>
                <a:latin typeface="Arial"/>
                <a:ea typeface="Arial"/>
                <a:cs typeface="Arial"/>
              </a:defRPr>
            </a:pPr>
            <a:r>
              <a:rPr sz="3675" b="1">
                <a:solidFill>
                  <a:srgbClr val="0D5661"/>
                </a:solidFill>
                <a:latin typeface="Arial"/>
                <a:ea typeface="Arial"/>
                <a:cs typeface="Arial"/>
              </a:rPr>
              <a:t>US$8.36 millones</a:t>
            </a:r>
          </a:p>
        </p:txBody>
      </p:sp>
      <p:sp>
        <p:nvSpPr>
          <p:cNvPr id="6" name="Rectángulo 5">
            <a:extLst>
              <a:ext uri="{FF2B5EF4-FFF2-40B4-BE49-F238E27FC236}">
                <a16:creationId xmlns:a16="http://schemas.microsoft.com/office/drawing/2014/main" id="{76B207FC-4BE7-757C-BA57-2324CFA1A38D}"/>
              </a:ext>
            </a:extLst>
          </p:cNvPr>
          <p:cNvSpPr>
            <a:spLocks noGrp="1"/>
          </p:cNvSpPr>
          <p:nvPr/>
        </p:nvSpPr>
        <p:spPr>
          <a:xfrm>
            <a:off x="628650" y="2171700"/>
            <a:ext cx="4476750" cy="762000"/>
          </a:xfrm>
          <a:prstGeom prst="rect">
            <a:avLst/>
          </a:prstGeom>
          <a:noFill/>
          <a:ln w="0">
            <a:noFill/>
          </a:ln>
        </p:spPr>
        <p:txBody>
          <a:bodyPr wrap="square" lIns="0" tIns="0" rIns="0" bIns="0" anchor="t">
            <a:noAutofit/>
          </a:bodyPr>
          <a:lstStyle/>
          <a:p>
            <a:pPr algn="l">
              <a:lnSpc>
                <a:spcPct val="108000"/>
              </a:lnSpc>
              <a:buNone/>
              <a:defRPr sz="1725" b="0">
                <a:solidFill>
                  <a:srgbClr val="5E6B70"/>
                </a:solidFill>
                <a:latin typeface="Arial"/>
                <a:ea typeface="Arial"/>
                <a:cs typeface="Arial"/>
              </a:defRPr>
            </a:pPr>
            <a:r>
              <a:rPr sz="1725" b="0">
                <a:solidFill>
                  <a:srgbClr val="5E6B70"/>
                </a:solidFill>
                <a:latin typeface="Arial"/>
                <a:ea typeface="Arial"/>
                <a:cs typeface="Arial"/>
              </a:rPr>
              <a:t>Asignación máxima para VIH y tuberculosis</a:t>
            </a:r>
          </a:p>
          <a:p>
            <a:pPr algn="l">
              <a:lnSpc>
                <a:spcPct val="108000"/>
              </a:lnSpc>
              <a:buNone/>
              <a:defRPr sz="1725" b="0">
                <a:solidFill>
                  <a:srgbClr val="5E6B70"/>
                </a:solidFill>
                <a:latin typeface="Arial"/>
                <a:ea typeface="Arial"/>
                <a:cs typeface="Arial"/>
              </a:defRPr>
            </a:pPr>
            <a:r>
              <a:rPr sz="1725" b="0">
                <a:solidFill>
                  <a:srgbClr val="5E6B70"/>
                </a:solidFill>
                <a:latin typeface="Arial"/>
                <a:ea typeface="Arial"/>
                <a:cs typeface="Arial"/>
              </a:rPr>
              <a:t>Período de utilización 2028–2030</a:t>
            </a:r>
          </a:p>
        </p:txBody>
      </p:sp>
      <p:sp>
        <p:nvSpPr>
          <p:cNvPr id="7" name="Conector recto 6">
            <a:extLst>
              <a:ext uri="{FF2B5EF4-FFF2-40B4-BE49-F238E27FC236}">
                <a16:creationId xmlns:a16="http://schemas.microsoft.com/office/drawing/2014/main" id="{55E6D859-6EDC-3CB8-40B9-2E77778ECA0A}"/>
              </a:ext>
            </a:extLst>
          </p:cNvPr>
          <p:cNvSpPr>
            <a:spLocks noGrp="1"/>
          </p:cNvSpPr>
          <p:nvPr/>
        </p:nvSpPr>
        <p:spPr>
          <a:xfrm>
            <a:off x="5467350" y="1352550"/>
            <a:ext cx="0" cy="0"/>
          </a:xfrm>
          <a:prstGeom prst="line">
            <a:avLst/>
          </a:prstGeom>
          <a:noFill/>
          <a:ln w="9525">
            <a:solidFill>
              <a:srgbClr val="CFD9D8"/>
            </a:solidFill>
            <a:prstDash val="solid"/>
          </a:ln>
        </p:spPr>
        <p:txBody>
          <a:bodyPr/>
          <a:lstStyle/>
          <a:p>
            <a:endParaRPr/>
          </a:p>
        </p:txBody>
      </p:sp>
      <p:sp>
        <p:nvSpPr>
          <p:cNvPr id="8" name="Conector recto 7">
            <a:extLst>
              <a:ext uri="{FF2B5EF4-FFF2-40B4-BE49-F238E27FC236}">
                <a16:creationId xmlns:a16="http://schemas.microsoft.com/office/drawing/2014/main" id="{7EA253B8-FDFA-F31B-7287-2205373DC7E4}"/>
              </a:ext>
            </a:extLst>
          </p:cNvPr>
          <p:cNvSpPr>
            <a:spLocks noGrp="1"/>
          </p:cNvSpPr>
          <p:nvPr/>
        </p:nvSpPr>
        <p:spPr>
          <a:xfrm>
            <a:off x="5467350" y="1352550"/>
            <a:ext cx="0" cy="333375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EE940C10-EDC6-B597-ADC8-91B1AA45330E}"/>
              </a:ext>
            </a:extLst>
          </p:cNvPr>
          <p:cNvSpPr>
            <a:spLocks noGrp="1"/>
          </p:cNvSpPr>
          <p:nvPr/>
        </p:nvSpPr>
        <p:spPr>
          <a:xfrm>
            <a:off x="5692141" y="1466850"/>
            <a:ext cx="5661659" cy="3238500"/>
          </a:xfrm>
          <a:prstGeom prst="rect">
            <a:avLst/>
          </a:prstGeom>
          <a:noFill/>
          <a:ln w="0">
            <a:noFill/>
          </a:ln>
        </p:spPr>
        <p:txBody>
          <a:bodyPr wrap="square" lIns="0" tIns="0" rIns="0" bIns="0">
            <a:noAutofit/>
          </a:bodyPr>
          <a:lstStyle/>
          <a:p>
            <a:pPr marL="457200" indent="-342900" algn="just">
              <a:lnSpc>
                <a:spcPct val="106000"/>
              </a:lnSpc>
              <a:spcAft>
                <a:spcPts val="1000"/>
              </a:spcAft>
              <a:buFont typeface="Arial" panose="020B0604020202020204" pitchFamily="34" charset="0"/>
              <a:buChar char="•"/>
              <a:defRPr sz="1725">
                <a:solidFill>
                  <a:srgbClr val="18323D"/>
                </a:solidFill>
                <a:latin typeface="Arial"/>
                <a:ea typeface="Arial"/>
                <a:cs typeface="Arial"/>
              </a:defRPr>
            </a:pPr>
            <a:r>
              <a:rPr sz="2000" dirty="0">
                <a:solidFill>
                  <a:srgbClr val="18323D"/>
                </a:solidFill>
                <a:latin typeface="Arial"/>
                <a:ea typeface="Arial"/>
                <a:cs typeface="Arial"/>
              </a:rPr>
              <a:t>13 de marzo: el Fondo Mundial </a:t>
            </a:r>
            <a:r>
              <a:rPr sz="2000" dirty="0" err="1">
                <a:solidFill>
                  <a:srgbClr val="18323D"/>
                </a:solidFill>
                <a:latin typeface="Arial"/>
                <a:ea typeface="Arial"/>
                <a:cs typeface="Arial"/>
              </a:rPr>
              <a:t>emitió</a:t>
            </a:r>
            <a:r>
              <a:rPr sz="2000" dirty="0">
                <a:solidFill>
                  <a:srgbClr val="18323D"/>
                </a:solidFill>
                <a:latin typeface="Arial"/>
                <a:ea typeface="Arial"/>
                <a:cs typeface="Arial"/>
              </a:rPr>
              <a:t> la Carta de Asignación del CS8.</a:t>
            </a:r>
          </a:p>
          <a:p>
            <a:pPr marL="457200" indent="-342900" algn="just">
              <a:lnSpc>
                <a:spcPct val="106000"/>
              </a:lnSpc>
              <a:spcAft>
                <a:spcPts val="1000"/>
              </a:spcAft>
              <a:buFont typeface="Arial" panose="020B0604020202020204" pitchFamily="34" charset="0"/>
              <a:buChar char="•"/>
              <a:defRPr sz="1725">
                <a:solidFill>
                  <a:srgbClr val="18323D"/>
                </a:solidFill>
                <a:latin typeface="Arial"/>
                <a:ea typeface="Arial"/>
                <a:cs typeface="Arial"/>
              </a:defRPr>
            </a:pPr>
            <a:r>
              <a:rPr sz="2000" dirty="0">
                <a:solidFill>
                  <a:srgbClr val="18323D"/>
                </a:solidFill>
                <a:latin typeface="Arial"/>
                <a:ea typeface="Arial"/>
                <a:cs typeface="Arial"/>
              </a:rPr>
              <a:t>30 de </a:t>
            </a:r>
            <a:r>
              <a:rPr sz="2000" dirty="0" err="1">
                <a:solidFill>
                  <a:srgbClr val="18323D"/>
                </a:solidFill>
                <a:latin typeface="Arial"/>
                <a:ea typeface="Arial"/>
                <a:cs typeface="Arial"/>
              </a:rPr>
              <a:t>julio</a:t>
            </a:r>
            <a:r>
              <a:rPr sz="2000" dirty="0">
                <a:solidFill>
                  <a:srgbClr val="18323D"/>
                </a:solidFill>
                <a:latin typeface="Arial"/>
                <a:ea typeface="Arial"/>
                <a:cs typeface="Arial"/>
              </a:rPr>
              <a:t>: el Pleno </a:t>
            </a:r>
            <a:r>
              <a:rPr sz="2000" dirty="0" err="1">
                <a:solidFill>
                  <a:srgbClr val="18323D"/>
                </a:solidFill>
                <a:latin typeface="Arial"/>
                <a:ea typeface="Arial"/>
                <a:cs typeface="Arial"/>
              </a:rPr>
              <a:t>conformó</a:t>
            </a:r>
            <a:r>
              <a:rPr sz="2000" dirty="0">
                <a:solidFill>
                  <a:srgbClr val="18323D"/>
                </a:solidFill>
                <a:latin typeface="Arial"/>
                <a:ea typeface="Arial"/>
                <a:cs typeface="Arial"/>
              </a:rPr>
              <a:t> el Comité Ad Hoc para </a:t>
            </a:r>
            <a:r>
              <a:rPr sz="2000" dirty="0" err="1">
                <a:solidFill>
                  <a:srgbClr val="18323D"/>
                </a:solidFill>
                <a:latin typeface="Arial"/>
                <a:ea typeface="Arial"/>
                <a:cs typeface="Arial"/>
              </a:rPr>
              <a:t>desarrollar</a:t>
            </a:r>
            <a:r>
              <a:rPr sz="2000" dirty="0">
                <a:solidFill>
                  <a:srgbClr val="18323D"/>
                </a:solidFill>
                <a:latin typeface="Arial"/>
                <a:ea typeface="Arial"/>
                <a:cs typeface="Arial"/>
              </a:rPr>
              <a:t> y </a:t>
            </a:r>
            <a:r>
              <a:rPr sz="2000" dirty="0" err="1">
                <a:solidFill>
                  <a:srgbClr val="18323D"/>
                </a:solidFill>
                <a:latin typeface="Arial"/>
                <a:ea typeface="Arial"/>
                <a:cs typeface="Arial"/>
              </a:rPr>
              <a:t>documentar</a:t>
            </a:r>
            <a:r>
              <a:rPr sz="2000" dirty="0">
                <a:solidFill>
                  <a:srgbClr val="18323D"/>
                </a:solidFill>
                <a:latin typeface="Arial"/>
                <a:ea typeface="Arial"/>
                <a:cs typeface="Arial"/>
              </a:rPr>
              <a:t> el </a:t>
            </a:r>
            <a:r>
              <a:rPr sz="2000" dirty="0" err="1">
                <a:solidFill>
                  <a:srgbClr val="18323D"/>
                </a:solidFill>
                <a:latin typeface="Arial"/>
                <a:ea typeface="Arial"/>
                <a:cs typeface="Arial"/>
              </a:rPr>
              <a:t>análisis</a:t>
            </a:r>
            <a:r>
              <a:rPr sz="2000" dirty="0">
                <a:solidFill>
                  <a:srgbClr val="18323D"/>
                </a:solidFill>
                <a:latin typeface="Arial"/>
                <a:ea typeface="Arial"/>
                <a:cs typeface="Arial"/>
              </a:rPr>
              <a:t> </a:t>
            </a:r>
            <a:r>
              <a:rPr sz="2000" dirty="0" err="1">
                <a:solidFill>
                  <a:srgbClr val="18323D"/>
                </a:solidFill>
                <a:latin typeface="Arial"/>
                <a:ea typeface="Arial"/>
                <a:cs typeface="Arial"/>
              </a:rPr>
              <a:t>técnico</a:t>
            </a:r>
            <a:r>
              <a:rPr sz="2000" dirty="0">
                <a:solidFill>
                  <a:srgbClr val="18323D"/>
                </a:solidFill>
                <a:latin typeface="Arial"/>
                <a:ea typeface="Arial"/>
                <a:cs typeface="Arial"/>
              </a:rPr>
              <a:t>.</a:t>
            </a:r>
          </a:p>
          <a:p>
            <a:pPr marL="457200" indent="-342900" algn="just">
              <a:lnSpc>
                <a:spcPct val="106000"/>
              </a:lnSpc>
              <a:spcAft>
                <a:spcPts val="1000"/>
              </a:spcAft>
              <a:buFont typeface="Arial" panose="020B0604020202020204" pitchFamily="34" charset="0"/>
              <a:buChar char="•"/>
              <a:defRPr sz="1725">
                <a:solidFill>
                  <a:srgbClr val="18323D"/>
                </a:solidFill>
                <a:latin typeface="Arial"/>
                <a:ea typeface="Arial"/>
                <a:cs typeface="Arial"/>
              </a:defRPr>
            </a:pPr>
            <a:r>
              <a:rPr sz="2000" dirty="0">
                <a:solidFill>
                  <a:srgbClr val="18323D"/>
                </a:solidFill>
                <a:latin typeface="Arial"/>
                <a:ea typeface="Arial"/>
                <a:cs typeface="Arial"/>
              </a:rPr>
              <a:t>Los </a:t>
            </a:r>
            <a:r>
              <a:rPr sz="2000" dirty="0" err="1">
                <a:solidFill>
                  <a:srgbClr val="18323D"/>
                </a:solidFill>
                <a:latin typeface="Arial"/>
                <a:ea typeface="Arial"/>
                <a:cs typeface="Arial"/>
              </a:rPr>
              <a:t>intercambios</a:t>
            </a:r>
            <a:r>
              <a:rPr sz="2000" dirty="0">
                <a:solidFill>
                  <a:srgbClr val="18323D"/>
                </a:solidFill>
                <a:latin typeface="Arial"/>
                <a:ea typeface="Arial"/>
                <a:cs typeface="Arial"/>
              </a:rPr>
              <a:t> </a:t>
            </a:r>
            <a:r>
              <a:rPr sz="2000" dirty="0" err="1">
                <a:solidFill>
                  <a:srgbClr val="18323D"/>
                </a:solidFill>
                <a:latin typeface="Arial"/>
                <a:ea typeface="Arial"/>
                <a:cs typeface="Arial"/>
              </a:rPr>
              <a:t>previos</a:t>
            </a:r>
            <a:r>
              <a:rPr sz="2000" dirty="0">
                <a:solidFill>
                  <a:srgbClr val="18323D"/>
                </a:solidFill>
                <a:latin typeface="Arial"/>
                <a:ea typeface="Arial"/>
                <a:cs typeface="Arial"/>
              </a:rPr>
              <a:t> </a:t>
            </a:r>
            <a:r>
              <a:rPr sz="2000" dirty="0" err="1">
                <a:solidFill>
                  <a:srgbClr val="18323D"/>
                </a:solidFill>
                <a:latin typeface="Arial"/>
                <a:ea typeface="Arial"/>
                <a:cs typeface="Arial"/>
              </a:rPr>
              <a:t>plantearon</a:t>
            </a:r>
            <a:r>
              <a:rPr sz="2000" dirty="0">
                <a:solidFill>
                  <a:srgbClr val="18323D"/>
                </a:solidFill>
                <a:latin typeface="Arial"/>
                <a:ea typeface="Arial"/>
                <a:cs typeface="Arial"/>
              </a:rPr>
              <a:t> como </a:t>
            </a:r>
            <a:r>
              <a:rPr sz="2000" dirty="0" err="1">
                <a:solidFill>
                  <a:srgbClr val="18323D"/>
                </a:solidFill>
                <a:latin typeface="Arial"/>
                <a:ea typeface="Arial"/>
                <a:cs typeface="Arial"/>
              </a:rPr>
              <a:t>posible</a:t>
            </a:r>
            <a:r>
              <a:rPr sz="2000" dirty="0">
                <a:solidFill>
                  <a:srgbClr val="18323D"/>
                </a:solidFill>
                <a:latin typeface="Arial"/>
                <a:ea typeface="Arial"/>
                <a:cs typeface="Arial"/>
              </a:rPr>
              <a:t> </a:t>
            </a:r>
            <a:r>
              <a:rPr sz="2000" dirty="0" err="1">
                <a:solidFill>
                  <a:srgbClr val="18323D"/>
                </a:solidFill>
                <a:latin typeface="Arial"/>
                <a:ea typeface="Arial"/>
                <a:cs typeface="Arial"/>
              </a:rPr>
              <a:t>orientación</a:t>
            </a:r>
            <a:r>
              <a:rPr sz="2000" dirty="0">
                <a:solidFill>
                  <a:srgbClr val="18323D"/>
                </a:solidFill>
                <a:latin typeface="Arial"/>
                <a:ea typeface="Arial"/>
                <a:cs typeface="Arial"/>
              </a:rPr>
              <a:t> la </a:t>
            </a:r>
            <a:r>
              <a:rPr sz="2000" dirty="0" err="1">
                <a:solidFill>
                  <a:srgbClr val="18323D"/>
                </a:solidFill>
                <a:latin typeface="Arial"/>
                <a:ea typeface="Arial"/>
                <a:cs typeface="Arial"/>
              </a:rPr>
              <a:t>continuidad</a:t>
            </a:r>
            <a:r>
              <a:rPr sz="2000" dirty="0">
                <a:solidFill>
                  <a:srgbClr val="18323D"/>
                </a:solidFill>
                <a:latin typeface="Arial"/>
                <a:ea typeface="Arial"/>
                <a:cs typeface="Arial"/>
              </a:rPr>
              <a:t> del MINSAL como </a:t>
            </a:r>
            <a:r>
              <a:rPr sz="2000" dirty="0" err="1">
                <a:solidFill>
                  <a:srgbClr val="18323D"/>
                </a:solidFill>
                <a:latin typeface="Arial"/>
                <a:ea typeface="Arial"/>
                <a:cs typeface="Arial"/>
              </a:rPr>
              <a:t>único</a:t>
            </a:r>
            <a:r>
              <a:rPr sz="2000" dirty="0">
                <a:solidFill>
                  <a:srgbClr val="18323D"/>
                </a:solidFill>
                <a:latin typeface="Arial"/>
                <a:ea typeface="Arial"/>
                <a:cs typeface="Arial"/>
              </a:rPr>
              <a:t> Receptor Principal.</a:t>
            </a:r>
          </a:p>
          <a:p>
            <a:pPr marL="228600" indent="-114300" algn="just">
              <a:lnSpc>
                <a:spcPct val="106000"/>
              </a:lnSpc>
              <a:spcAft>
                <a:spcPts val="1000"/>
              </a:spcAft>
              <a:buNone/>
              <a:defRPr sz="1725">
                <a:solidFill>
                  <a:srgbClr val="18323D"/>
                </a:solidFill>
                <a:latin typeface="Arial"/>
                <a:ea typeface="Arial"/>
                <a:cs typeface="Arial"/>
              </a:defRPr>
            </a:pPr>
            <a:r>
              <a:rPr sz="2000" dirty="0">
                <a:solidFill>
                  <a:srgbClr val="18323D"/>
                </a:solidFill>
                <a:latin typeface="Arial"/>
                <a:ea typeface="Arial"/>
                <a:cs typeface="Arial"/>
              </a:rPr>
              <a:t>El MCP-ES </a:t>
            </a:r>
            <a:r>
              <a:rPr sz="2000" dirty="0" err="1">
                <a:solidFill>
                  <a:srgbClr val="18323D"/>
                </a:solidFill>
                <a:latin typeface="Arial"/>
                <a:ea typeface="Arial"/>
                <a:cs typeface="Arial"/>
              </a:rPr>
              <a:t>debía</a:t>
            </a:r>
            <a:r>
              <a:rPr sz="2000" dirty="0">
                <a:solidFill>
                  <a:srgbClr val="18323D"/>
                </a:solidFill>
                <a:latin typeface="Arial"/>
                <a:ea typeface="Arial"/>
                <a:cs typeface="Arial"/>
              </a:rPr>
              <a:t> </a:t>
            </a:r>
            <a:r>
              <a:rPr sz="2000" dirty="0" err="1">
                <a:solidFill>
                  <a:srgbClr val="18323D"/>
                </a:solidFill>
                <a:latin typeface="Arial"/>
                <a:ea typeface="Arial"/>
                <a:cs typeface="Arial"/>
              </a:rPr>
              <a:t>realizar</a:t>
            </a:r>
            <a:r>
              <a:rPr sz="2000" dirty="0">
                <a:solidFill>
                  <a:srgbClr val="18323D"/>
                </a:solidFill>
                <a:latin typeface="Arial"/>
                <a:ea typeface="Arial"/>
                <a:cs typeface="Arial"/>
              </a:rPr>
              <a:t> </a:t>
            </a:r>
            <a:r>
              <a:rPr sz="2000" dirty="0" err="1">
                <a:solidFill>
                  <a:srgbClr val="18323D"/>
                </a:solidFill>
                <a:latin typeface="Arial"/>
                <a:ea typeface="Arial"/>
                <a:cs typeface="Arial"/>
              </a:rPr>
              <a:t>previamente</a:t>
            </a:r>
            <a:r>
              <a:rPr sz="2000" dirty="0">
                <a:solidFill>
                  <a:srgbClr val="18323D"/>
                </a:solidFill>
                <a:latin typeface="Arial"/>
                <a:ea typeface="Arial"/>
                <a:cs typeface="Arial"/>
              </a:rPr>
              <a:t> el </a:t>
            </a:r>
            <a:r>
              <a:rPr sz="2000" dirty="0" err="1">
                <a:solidFill>
                  <a:srgbClr val="18323D"/>
                </a:solidFill>
                <a:latin typeface="Arial"/>
                <a:ea typeface="Arial"/>
                <a:cs typeface="Arial"/>
              </a:rPr>
              <a:t>análisis</a:t>
            </a:r>
            <a:r>
              <a:rPr sz="2000" dirty="0">
                <a:solidFill>
                  <a:srgbClr val="18323D"/>
                </a:solidFill>
                <a:latin typeface="Arial"/>
                <a:ea typeface="Arial"/>
                <a:cs typeface="Arial"/>
              </a:rPr>
              <a:t> y </a:t>
            </a:r>
            <a:r>
              <a:rPr sz="2000" dirty="0" err="1">
                <a:solidFill>
                  <a:srgbClr val="18323D"/>
                </a:solidFill>
                <a:latin typeface="Arial"/>
                <a:ea typeface="Arial"/>
                <a:cs typeface="Arial"/>
              </a:rPr>
              <a:t>documentar</a:t>
            </a:r>
            <a:r>
              <a:rPr sz="2000" dirty="0">
                <a:solidFill>
                  <a:srgbClr val="18323D"/>
                </a:solidFill>
                <a:latin typeface="Arial"/>
                <a:ea typeface="Arial"/>
                <a:cs typeface="Arial"/>
              </a:rPr>
              <a:t> el </a:t>
            </a:r>
            <a:r>
              <a:rPr sz="2000" dirty="0" err="1">
                <a:solidFill>
                  <a:srgbClr val="18323D"/>
                </a:solidFill>
                <a:latin typeface="Arial"/>
                <a:ea typeface="Arial"/>
                <a:cs typeface="Arial"/>
              </a:rPr>
              <a:t>proceso</a:t>
            </a:r>
            <a:r>
              <a:rPr sz="2000" dirty="0">
                <a:solidFill>
                  <a:srgbClr val="18323D"/>
                </a:solidFill>
                <a:latin typeface="Arial"/>
                <a:ea typeface="Arial"/>
                <a:cs typeface="Arial"/>
              </a:rPr>
              <a:t>.</a:t>
            </a:r>
          </a:p>
        </p:txBody>
      </p:sp>
      <p:sp>
        <p:nvSpPr>
          <p:cNvPr id="10" name="Rectángulo 9">
            <a:extLst>
              <a:ext uri="{FF2B5EF4-FFF2-40B4-BE49-F238E27FC236}">
                <a16:creationId xmlns:a16="http://schemas.microsoft.com/office/drawing/2014/main" id="{D8828A87-5B0A-1320-D65F-252473AF29E9}"/>
              </a:ext>
            </a:extLst>
          </p:cNvPr>
          <p:cNvSpPr>
            <a:spLocks noGrp="1"/>
          </p:cNvSpPr>
          <p:nvPr/>
        </p:nvSpPr>
        <p:spPr>
          <a:xfrm>
            <a:off x="609600" y="5029200"/>
            <a:ext cx="10972800" cy="1066800"/>
          </a:xfrm>
          <a:prstGeom prst="rect">
            <a:avLst/>
          </a:prstGeom>
          <a:solidFill>
            <a:srgbClr val="E8F1F0"/>
          </a:solidFill>
          <a:ln w="0">
            <a:noFill/>
          </a:ln>
        </p:spPr>
        <p:txBody>
          <a:bodyPr wrap="square" lIns="228600" tIns="114300" rIns="228600" bIns="114300" anchor="ctr">
            <a:noAutofit/>
          </a:bodyPr>
          <a:lstStyle/>
          <a:p>
            <a:pPr>
              <a:buNone/>
              <a:defRPr sz="1875" b="1">
                <a:solidFill>
                  <a:srgbClr val="0D5661"/>
                </a:solidFill>
                <a:latin typeface="Arial"/>
                <a:ea typeface="Arial"/>
                <a:cs typeface="Arial"/>
              </a:defRPr>
            </a:pPr>
            <a:r>
              <a:rPr sz="1875" b="1" dirty="0">
                <a:solidFill>
                  <a:srgbClr val="0D5661"/>
                </a:solidFill>
                <a:latin typeface="Arial"/>
                <a:ea typeface="Arial"/>
                <a:cs typeface="Arial"/>
              </a:rPr>
              <a:t>El </a:t>
            </a:r>
            <a:r>
              <a:rPr sz="1875" b="1" dirty="0" err="1">
                <a:solidFill>
                  <a:srgbClr val="0D5661"/>
                </a:solidFill>
                <a:latin typeface="Arial"/>
                <a:ea typeface="Arial"/>
                <a:cs typeface="Arial"/>
              </a:rPr>
              <a:t>proceso</a:t>
            </a:r>
            <a:r>
              <a:rPr sz="1875" b="1" dirty="0">
                <a:solidFill>
                  <a:srgbClr val="0D5661"/>
                </a:solidFill>
                <a:latin typeface="Arial"/>
                <a:ea typeface="Arial"/>
                <a:cs typeface="Arial"/>
              </a:rPr>
              <a:t> no </a:t>
            </a:r>
            <a:r>
              <a:rPr sz="1875" b="1" dirty="0" err="1">
                <a:solidFill>
                  <a:srgbClr val="0D5661"/>
                </a:solidFill>
                <a:latin typeface="Arial"/>
                <a:ea typeface="Arial"/>
                <a:cs typeface="Arial"/>
              </a:rPr>
              <a:t>partió</a:t>
            </a:r>
            <a:r>
              <a:rPr sz="1875" b="1" dirty="0">
                <a:solidFill>
                  <a:srgbClr val="0D5661"/>
                </a:solidFill>
                <a:latin typeface="Arial"/>
                <a:ea typeface="Arial"/>
                <a:cs typeface="Arial"/>
              </a:rPr>
              <a:t> de </a:t>
            </a:r>
            <a:r>
              <a:rPr sz="1875" b="1" dirty="0" err="1">
                <a:solidFill>
                  <a:srgbClr val="0D5661"/>
                </a:solidFill>
                <a:latin typeface="Arial"/>
                <a:ea typeface="Arial"/>
                <a:cs typeface="Arial"/>
              </a:rPr>
              <a:t>una</a:t>
            </a:r>
            <a:r>
              <a:rPr sz="1875" b="1" dirty="0">
                <a:solidFill>
                  <a:srgbClr val="0D5661"/>
                </a:solidFill>
                <a:latin typeface="Arial"/>
                <a:ea typeface="Arial"/>
                <a:cs typeface="Arial"/>
              </a:rPr>
              <a:t> </a:t>
            </a:r>
            <a:r>
              <a:rPr sz="1875" b="1" dirty="0" err="1">
                <a:solidFill>
                  <a:srgbClr val="0D5661"/>
                </a:solidFill>
                <a:latin typeface="Arial"/>
                <a:ea typeface="Arial"/>
                <a:cs typeface="Arial"/>
              </a:rPr>
              <a:t>decisión</a:t>
            </a:r>
            <a:r>
              <a:rPr sz="1875" b="1" dirty="0">
                <a:solidFill>
                  <a:srgbClr val="0D5661"/>
                </a:solidFill>
                <a:latin typeface="Arial"/>
                <a:ea typeface="Arial"/>
                <a:cs typeface="Arial"/>
              </a:rPr>
              <a:t> </a:t>
            </a:r>
            <a:r>
              <a:rPr sz="1875" b="1" dirty="0" err="1">
                <a:solidFill>
                  <a:srgbClr val="0D5661"/>
                </a:solidFill>
                <a:latin typeface="Arial"/>
                <a:ea typeface="Arial"/>
                <a:cs typeface="Arial"/>
              </a:rPr>
              <a:t>previamente</a:t>
            </a:r>
            <a:r>
              <a:rPr sz="1875" b="1" dirty="0">
                <a:solidFill>
                  <a:srgbClr val="0D5661"/>
                </a:solidFill>
                <a:latin typeface="Arial"/>
                <a:ea typeface="Arial"/>
                <a:cs typeface="Arial"/>
              </a:rPr>
              <a:t> </a:t>
            </a:r>
            <a:r>
              <a:rPr sz="1875" b="1" dirty="0" err="1">
                <a:solidFill>
                  <a:srgbClr val="0D5661"/>
                </a:solidFill>
                <a:latin typeface="Arial"/>
                <a:ea typeface="Arial"/>
                <a:cs typeface="Arial"/>
              </a:rPr>
              <a:t>adoptada</a:t>
            </a:r>
            <a:r>
              <a:rPr sz="1875" b="1" dirty="0">
                <a:solidFill>
                  <a:srgbClr val="0D5661"/>
                </a:solidFill>
                <a:latin typeface="Arial"/>
                <a:ea typeface="Arial"/>
                <a:cs typeface="Arial"/>
              </a:rPr>
              <a:t>. El Comité </a:t>
            </a:r>
            <a:r>
              <a:rPr sz="1875" b="1" dirty="0" err="1">
                <a:solidFill>
                  <a:srgbClr val="0D5661"/>
                </a:solidFill>
                <a:latin typeface="Arial"/>
                <a:ea typeface="Arial"/>
                <a:cs typeface="Arial"/>
              </a:rPr>
              <a:t>analizó</a:t>
            </a:r>
            <a:r>
              <a:rPr sz="1875" b="1" dirty="0">
                <a:solidFill>
                  <a:srgbClr val="0D5661"/>
                </a:solidFill>
                <a:latin typeface="Arial"/>
                <a:ea typeface="Arial"/>
                <a:cs typeface="Arial"/>
              </a:rPr>
              <a:t> la </a:t>
            </a:r>
            <a:r>
              <a:rPr sz="1875" b="1" dirty="0" err="1">
                <a:solidFill>
                  <a:srgbClr val="0D5661"/>
                </a:solidFill>
                <a:latin typeface="Arial"/>
                <a:ea typeface="Arial"/>
                <a:cs typeface="Arial"/>
              </a:rPr>
              <a:t>evidencia</a:t>
            </a:r>
            <a:r>
              <a:rPr sz="1875" b="1" dirty="0">
                <a:solidFill>
                  <a:srgbClr val="0D5661"/>
                </a:solidFill>
                <a:latin typeface="Arial"/>
                <a:ea typeface="Arial"/>
                <a:cs typeface="Arial"/>
              </a:rPr>
              <a:t> y </a:t>
            </a:r>
            <a:r>
              <a:rPr sz="1875" b="1" dirty="0" err="1">
                <a:solidFill>
                  <a:srgbClr val="0D5661"/>
                </a:solidFill>
                <a:latin typeface="Arial"/>
                <a:ea typeface="Arial"/>
                <a:cs typeface="Arial"/>
              </a:rPr>
              <a:t>documentó</a:t>
            </a:r>
            <a:r>
              <a:rPr sz="1875" b="1" dirty="0">
                <a:solidFill>
                  <a:srgbClr val="0D5661"/>
                </a:solidFill>
                <a:latin typeface="Arial"/>
                <a:ea typeface="Arial"/>
                <a:cs typeface="Arial"/>
              </a:rPr>
              <a:t> sus </a:t>
            </a:r>
            <a:r>
              <a:rPr sz="1875" b="1" dirty="0" err="1">
                <a:solidFill>
                  <a:srgbClr val="0D5661"/>
                </a:solidFill>
                <a:latin typeface="Arial"/>
                <a:ea typeface="Arial"/>
                <a:cs typeface="Arial"/>
              </a:rPr>
              <a:t>resultados</a:t>
            </a:r>
            <a:r>
              <a:rPr sz="1875" b="1" dirty="0">
                <a:solidFill>
                  <a:srgbClr val="0D5661"/>
                </a:solidFill>
                <a:latin typeface="Arial"/>
                <a:ea typeface="Arial"/>
                <a:cs typeface="Arial"/>
              </a:rPr>
              <a:t> para </a:t>
            </a:r>
            <a:r>
              <a:rPr sz="1875" b="1" dirty="0" err="1">
                <a:solidFill>
                  <a:srgbClr val="0D5661"/>
                </a:solidFill>
                <a:latin typeface="Arial"/>
                <a:ea typeface="Arial"/>
                <a:cs typeface="Arial"/>
              </a:rPr>
              <a:t>consideración</a:t>
            </a:r>
            <a:r>
              <a:rPr sz="1875" b="1" dirty="0">
                <a:solidFill>
                  <a:srgbClr val="0D5661"/>
                </a:solidFill>
                <a:latin typeface="Arial"/>
                <a:ea typeface="Arial"/>
                <a:cs typeface="Arial"/>
              </a:rPr>
              <a:t> del Pleno.</a:t>
            </a:r>
          </a:p>
        </p:txBody>
      </p:sp>
      <p:sp>
        <p:nvSpPr>
          <p:cNvPr id="11" name="Conector recto 10">
            <a:extLst>
              <a:ext uri="{FF2B5EF4-FFF2-40B4-BE49-F238E27FC236}">
                <a16:creationId xmlns:a16="http://schemas.microsoft.com/office/drawing/2014/main" id="{667FDFBA-C8A2-3CF3-40B6-F15981CCB3AB}"/>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2" name="Rectángulo 11">
            <a:extLst>
              <a:ext uri="{FF2B5EF4-FFF2-40B4-BE49-F238E27FC236}">
                <a16:creationId xmlns:a16="http://schemas.microsoft.com/office/drawing/2014/main" id="{81C62800-74B4-C061-7747-0E965DC73DFD}"/>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8" name="Imagen 27">
            <a:extLst>
              <a:ext uri="{FF2B5EF4-FFF2-40B4-BE49-F238E27FC236}">
                <a16:creationId xmlns:a16="http://schemas.microsoft.com/office/drawing/2014/main" id="{927DC0EA-09A2-4C93-BD45-491E62676821}"/>
              </a:ext>
            </a:extLst>
          </p:cNvPr>
          <p:cNvPicPr>
            <a:picLocks noChangeAspect="1"/>
          </p:cNvPicPr>
          <p:nvPr/>
        </p:nvPicPr>
        <p:blipFill>
          <a:blip r:embed="rId3"/>
          <a:stretch/>
        </p:blipFill>
        <p:spPr>
          <a:xfrm>
            <a:off x="209550" y="135790"/>
            <a:ext cx="1123950" cy="414220"/>
          </a:xfrm>
          <a:prstGeom prst="rect">
            <a:avLst/>
          </a:prstGeom>
        </p:spPr>
      </p:pic>
      <p:pic>
        <p:nvPicPr>
          <p:cNvPr id="29" name="Imagen 28">
            <a:extLst>
              <a:ext uri="{FF2B5EF4-FFF2-40B4-BE49-F238E27FC236}">
                <a16:creationId xmlns:a16="http://schemas.microsoft.com/office/drawing/2014/main" id="{10E66EC5-A2A7-331C-3D57-6065FDD00F48}"/>
              </a:ext>
            </a:extLst>
          </p:cNvPr>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2239533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061441F5-590E-4F91-A7EF-7D4963EB2C77}"/>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Alcance del Comité y decisión del Pleno</a:t>
            </a:r>
          </a:p>
        </p:txBody>
      </p:sp>
      <p:sp>
        <p:nvSpPr>
          <p:cNvPr id="2" name="Rectángulo 1">
            <a:extLst>
              <a:ext uri="{FF2B5EF4-FFF2-40B4-BE49-F238E27FC236}">
                <a16:creationId xmlns:a16="http://schemas.microsoft.com/office/drawing/2014/main" id="{9A8D1AC9-2283-450C-9DB1-6ADEB178516B}"/>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PROCESO</a:t>
            </a:r>
          </a:p>
        </p:txBody>
      </p:sp>
      <p:sp>
        <p:nvSpPr>
          <p:cNvPr id="3" name="Rectángulo 2">
            <a:extLst>
              <a:ext uri="{FF2B5EF4-FFF2-40B4-BE49-F238E27FC236}">
                <a16:creationId xmlns:a16="http://schemas.microsoft.com/office/drawing/2014/main" id="{D53949F1-7968-468E-A66B-0D9A385D3641}"/>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3</a:t>
            </a:r>
          </a:p>
        </p:txBody>
      </p:sp>
      <p:sp>
        <p:nvSpPr>
          <p:cNvPr id="4" name="Conector recto 3">
            <a:extLst>
              <a:ext uri="{FF2B5EF4-FFF2-40B4-BE49-F238E27FC236}">
                <a16:creationId xmlns:a16="http://schemas.microsoft.com/office/drawing/2014/main" id="{663644A7-4C13-4809-A022-E7523C44BC8A}"/>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9326DCAC-D061-4314-AD1A-03573D1C1B17}"/>
              </a:ext>
            </a:extLst>
          </p:cNvPr>
          <p:cNvSpPr>
            <a:spLocks noGrp="1"/>
          </p:cNvSpPr>
          <p:nvPr/>
        </p:nvSpPr>
        <p:spPr>
          <a:xfrm>
            <a:off x="609600" y="1485900"/>
            <a:ext cx="4572000" cy="400050"/>
          </a:xfrm>
          <a:prstGeom prst="rect">
            <a:avLst/>
          </a:prstGeom>
          <a:noFill/>
          <a:ln w="0">
            <a:noFill/>
          </a:ln>
        </p:spPr>
        <p:txBody>
          <a:bodyPr wrap="square" lIns="0" tIns="0" rIns="0" bIns="0" anchor="t">
            <a:noAutofit/>
          </a:bodyPr>
          <a:lstStyle/>
          <a:p>
            <a:pPr algn="l">
              <a:lnSpc>
                <a:spcPct val="105000"/>
              </a:lnSpc>
              <a:buNone/>
              <a:defRPr sz="2250" b="1">
                <a:solidFill>
                  <a:srgbClr val="0D5661"/>
                </a:solidFill>
                <a:latin typeface="Arial"/>
                <a:ea typeface="Arial"/>
                <a:cs typeface="Arial"/>
              </a:defRPr>
            </a:pPr>
            <a:r>
              <a:rPr sz="2250" b="1">
                <a:solidFill>
                  <a:srgbClr val="0D5661"/>
                </a:solidFill>
                <a:latin typeface="Arial"/>
                <a:ea typeface="Arial"/>
                <a:cs typeface="Arial"/>
              </a:rPr>
              <a:t>Comité Ad Hoc</a:t>
            </a:r>
          </a:p>
        </p:txBody>
      </p:sp>
      <p:sp>
        <p:nvSpPr>
          <p:cNvPr id="6" name="Rectángulo 5">
            <a:extLst>
              <a:ext uri="{FF2B5EF4-FFF2-40B4-BE49-F238E27FC236}">
                <a16:creationId xmlns:a16="http://schemas.microsoft.com/office/drawing/2014/main" id="{FE1DA8CA-16F7-4660-8FD1-0C79C9A46C49}"/>
              </a:ext>
            </a:extLst>
          </p:cNvPr>
          <p:cNvSpPr>
            <a:spLocks noGrp="1"/>
          </p:cNvSpPr>
          <p:nvPr/>
        </p:nvSpPr>
        <p:spPr>
          <a:xfrm>
            <a:off x="685800" y="2133600"/>
            <a:ext cx="4762500" cy="2190750"/>
          </a:xfrm>
          <a:prstGeom prst="rect">
            <a:avLst/>
          </a:prstGeom>
          <a:noFill/>
          <a:ln w="0">
            <a:noFill/>
          </a:ln>
        </p:spPr>
        <p:txBody>
          <a:bodyPr wrap="square" lIns="0" tIns="0" rIns="0" bIns="0">
            <a:noAutofit/>
          </a:bodyPr>
          <a:lstStyle/>
          <a:p>
            <a:pPr marL="457200" indent="-342900">
              <a:lnSpc>
                <a:spcPct val="106000"/>
              </a:lnSpc>
              <a:spcAft>
                <a:spcPts val="1400"/>
              </a:spcAft>
              <a:buFont typeface="Arial" panose="020B0604020202020204" pitchFamily="34" charset="0"/>
              <a:buChar char="•"/>
              <a:defRPr sz="1800">
                <a:solidFill>
                  <a:srgbClr val="18323D"/>
                </a:solidFill>
                <a:latin typeface="Arial"/>
                <a:ea typeface="Arial"/>
                <a:cs typeface="Arial"/>
              </a:defRPr>
            </a:pPr>
            <a:r>
              <a:rPr sz="2000" dirty="0" err="1">
                <a:solidFill>
                  <a:srgbClr val="18323D"/>
                </a:solidFill>
                <a:latin typeface="Arial"/>
                <a:ea typeface="Arial"/>
                <a:cs typeface="Arial"/>
              </a:rPr>
              <a:t>Desarrollar</a:t>
            </a:r>
            <a:r>
              <a:rPr sz="2000" dirty="0">
                <a:solidFill>
                  <a:srgbClr val="18323D"/>
                </a:solidFill>
                <a:latin typeface="Arial"/>
                <a:ea typeface="Arial"/>
                <a:cs typeface="Arial"/>
              </a:rPr>
              <a:t> y </a:t>
            </a:r>
            <a:r>
              <a:rPr sz="2000" dirty="0" err="1">
                <a:solidFill>
                  <a:srgbClr val="18323D"/>
                </a:solidFill>
                <a:latin typeface="Arial"/>
                <a:ea typeface="Arial"/>
                <a:cs typeface="Arial"/>
              </a:rPr>
              <a:t>documentar</a:t>
            </a:r>
            <a:r>
              <a:rPr sz="2000" dirty="0">
                <a:solidFill>
                  <a:srgbClr val="18323D"/>
                </a:solidFill>
                <a:latin typeface="Arial"/>
                <a:ea typeface="Arial"/>
                <a:cs typeface="Arial"/>
              </a:rPr>
              <a:t> el </a:t>
            </a:r>
            <a:r>
              <a:rPr sz="2000" dirty="0" err="1">
                <a:solidFill>
                  <a:srgbClr val="18323D"/>
                </a:solidFill>
                <a:latin typeface="Arial"/>
                <a:ea typeface="Arial"/>
                <a:cs typeface="Arial"/>
              </a:rPr>
              <a:t>análisis</a:t>
            </a:r>
            <a:r>
              <a:rPr sz="2000" dirty="0">
                <a:solidFill>
                  <a:srgbClr val="18323D"/>
                </a:solidFill>
                <a:latin typeface="Arial"/>
                <a:ea typeface="Arial"/>
                <a:cs typeface="Arial"/>
              </a:rPr>
              <a:t> </a:t>
            </a:r>
            <a:r>
              <a:rPr sz="2000" dirty="0" err="1">
                <a:solidFill>
                  <a:srgbClr val="18323D"/>
                </a:solidFill>
                <a:latin typeface="Arial"/>
                <a:ea typeface="Arial"/>
                <a:cs typeface="Arial"/>
              </a:rPr>
              <a:t>técnico</a:t>
            </a:r>
            <a:r>
              <a:rPr sz="2000" dirty="0">
                <a:solidFill>
                  <a:srgbClr val="18323D"/>
                </a:solidFill>
                <a:latin typeface="Arial"/>
                <a:ea typeface="Arial"/>
                <a:cs typeface="Arial"/>
              </a:rPr>
              <a:t> de </a:t>
            </a:r>
            <a:r>
              <a:rPr sz="2000" dirty="0" err="1">
                <a:solidFill>
                  <a:srgbClr val="18323D"/>
                </a:solidFill>
                <a:latin typeface="Arial"/>
                <a:ea typeface="Arial"/>
                <a:cs typeface="Arial"/>
              </a:rPr>
              <a:t>capacidad</a:t>
            </a:r>
            <a:r>
              <a:rPr sz="2000" dirty="0">
                <a:solidFill>
                  <a:srgbClr val="18323D"/>
                </a:solidFill>
                <a:latin typeface="Arial"/>
                <a:ea typeface="Arial"/>
                <a:cs typeface="Arial"/>
              </a:rPr>
              <a:t> institucional.</a:t>
            </a:r>
          </a:p>
          <a:p>
            <a:pPr marL="457200" indent="-342900">
              <a:lnSpc>
                <a:spcPct val="106000"/>
              </a:lnSpc>
              <a:spcAft>
                <a:spcPts val="1400"/>
              </a:spcAft>
              <a:buFont typeface="Arial" panose="020B0604020202020204" pitchFamily="34" charset="0"/>
              <a:buChar char="•"/>
              <a:defRPr sz="1800">
                <a:solidFill>
                  <a:srgbClr val="18323D"/>
                </a:solidFill>
                <a:latin typeface="Arial"/>
                <a:ea typeface="Arial"/>
                <a:cs typeface="Arial"/>
              </a:defRPr>
            </a:pPr>
            <a:r>
              <a:rPr sz="2000" dirty="0" err="1">
                <a:solidFill>
                  <a:srgbClr val="18323D"/>
                </a:solidFill>
                <a:latin typeface="Arial"/>
                <a:ea typeface="Arial"/>
                <a:cs typeface="Arial"/>
              </a:rPr>
              <a:t>Examinar</a:t>
            </a:r>
            <a:r>
              <a:rPr sz="2000" dirty="0">
                <a:solidFill>
                  <a:srgbClr val="18323D"/>
                </a:solidFill>
                <a:latin typeface="Arial"/>
                <a:ea typeface="Arial"/>
                <a:cs typeface="Arial"/>
              </a:rPr>
              <a:t> la </a:t>
            </a:r>
            <a:r>
              <a:rPr sz="2000" dirty="0" err="1">
                <a:solidFill>
                  <a:srgbClr val="18323D"/>
                </a:solidFill>
                <a:latin typeface="Arial"/>
                <a:ea typeface="Arial"/>
                <a:cs typeface="Arial"/>
              </a:rPr>
              <a:t>evidencia</a:t>
            </a:r>
            <a:r>
              <a:rPr sz="2000" dirty="0">
                <a:solidFill>
                  <a:srgbClr val="18323D"/>
                </a:solidFill>
                <a:latin typeface="Arial"/>
                <a:ea typeface="Arial"/>
                <a:cs typeface="Arial"/>
              </a:rPr>
              <a:t> en seis </a:t>
            </a:r>
            <a:r>
              <a:rPr sz="2000" dirty="0" err="1">
                <a:solidFill>
                  <a:srgbClr val="18323D"/>
                </a:solidFill>
                <a:latin typeface="Arial"/>
                <a:ea typeface="Arial"/>
                <a:cs typeface="Arial"/>
              </a:rPr>
              <a:t>dimensiones</a:t>
            </a:r>
            <a:r>
              <a:rPr sz="2000" dirty="0">
                <a:solidFill>
                  <a:srgbClr val="18323D"/>
                </a:solidFill>
                <a:latin typeface="Arial"/>
                <a:ea typeface="Arial"/>
                <a:cs typeface="Arial"/>
              </a:rPr>
              <a:t>.</a:t>
            </a:r>
          </a:p>
          <a:p>
            <a:pPr marL="457200" indent="-342900">
              <a:lnSpc>
                <a:spcPct val="106000"/>
              </a:lnSpc>
              <a:spcAft>
                <a:spcPts val="1400"/>
              </a:spcAft>
              <a:buFont typeface="Arial" panose="020B0604020202020204" pitchFamily="34" charset="0"/>
              <a:buChar char="•"/>
              <a:defRPr sz="1800">
                <a:solidFill>
                  <a:srgbClr val="18323D"/>
                </a:solidFill>
                <a:latin typeface="Arial"/>
                <a:ea typeface="Arial"/>
                <a:cs typeface="Arial"/>
              </a:defRPr>
            </a:pPr>
            <a:r>
              <a:rPr sz="2000" dirty="0">
                <a:solidFill>
                  <a:srgbClr val="18323D"/>
                </a:solidFill>
                <a:latin typeface="Arial"/>
                <a:ea typeface="Arial"/>
                <a:cs typeface="Arial"/>
              </a:rPr>
              <a:t>Presentar </a:t>
            </a:r>
            <a:r>
              <a:rPr sz="2000" dirty="0" err="1">
                <a:solidFill>
                  <a:srgbClr val="18323D"/>
                </a:solidFill>
                <a:latin typeface="Arial"/>
                <a:ea typeface="Arial"/>
                <a:cs typeface="Arial"/>
              </a:rPr>
              <a:t>resultados</a:t>
            </a:r>
            <a:r>
              <a:rPr sz="2000" dirty="0">
                <a:solidFill>
                  <a:srgbClr val="18323D"/>
                </a:solidFill>
                <a:latin typeface="Arial"/>
                <a:ea typeface="Arial"/>
                <a:cs typeface="Arial"/>
              </a:rPr>
              <a:t> y </a:t>
            </a:r>
            <a:r>
              <a:rPr sz="2000" dirty="0" err="1">
                <a:solidFill>
                  <a:srgbClr val="18323D"/>
                </a:solidFill>
                <a:latin typeface="Arial"/>
                <a:ea typeface="Arial"/>
                <a:cs typeface="Arial"/>
              </a:rPr>
              <a:t>documentación</a:t>
            </a:r>
            <a:r>
              <a:rPr sz="2000" dirty="0">
                <a:solidFill>
                  <a:srgbClr val="18323D"/>
                </a:solidFill>
                <a:latin typeface="Arial"/>
                <a:ea typeface="Arial"/>
                <a:cs typeface="Arial"/>
              </a:rPr>
              <a:t> de </a:t>
            </a:r>
            <a:r>
              <a:rPr sz="2000" dirty="0" err="1">
                <a:solidFill>
                  <a:srgbClr val="18323D"/>
                </a:solidFill>
                <a:latin typeface="Arial"/>
                <a:ea typeface="Arial"/>
                <a:cs typeface="Arial"/>
              </a:rPr>
              <a:t>respaldo</a:t>
            </a:r>
            <a:r>
              <a:rPr sz="2000" dirty="0">
                <a:solidFill>
                  <a:srgbClr val="18323D"/>
                </a:solidFill>
                <a:latin typeface="Arial"/>
                <a:ea typeface="Arial"/>
                <a:cs typeface="Arial"/>
              </a:rPr>
              <a:t>.</a:t>
            </a:r>
          </a:p>
        </p:txBody>
      </p:sp>
      <p:sp>
        <p:nvSpPr>
          <p:cNvPr id="7" name="Conector recto 6">
            <a:extLst>
              <a:ext uri="{FF2B5EF4-FFF2-40B4-BE49-F238E27FC236}">
                <a16:creationId xmlns:a16="http://schemas.microsoft.com/office/drawing/2014/main" id="{9CB9BA96-47E5-4038-BC14-0C7F08EDD605}"/>
              </a:ext>
            </a:extLst>
          </p:cNvPr>
          <p:cNvSpPr>
            <a:spLocks noGrp="1"/>
          </p:cNvSpPr>
          <p:nvPr/>
        </p:nvSpPr>
        <p:spPr>
          <a:xfrm>
            <a:off x="5905500" y="1447800"/>
            <a:ext cx="0" cy="3143250"/>
          </a:xfrm>
          <a:prstGeom prst="line">
            <a:avLst/>
          </a:prstGeom>
          <a:noFill/>
          <a:ln w="11430">
            <a:solidFill>
              <a:srgbClr val="CFD9D8"/>
            </a:solidFill>
            <a:prstDash val="solid"/>
          </a:ln>
        </p:spPr>
        <p:txBody>
          <a:bodyPr/>
          <a:lstStyle/>
          <a:p>
            <a:endParaRPr/>
          </a:p>
        </p:txBody>
      </p:sp>
      <p:sp>
        <p:nvSpPr>
          <p:cNvPr id="8" name="Rectángulo 7">
            <a:extLst>
              <a:ext uri="{FF2B5EF4-FFF2-40B4-BE49-F238E27FC236}">
                <a16:creationId xmlns:a16="http://schemas.microsoft.com/office/drawing/2014/main" id="{CA9356F8-7473-4657-B3E3-2E2A36EACC8D}"/>
              </a:ext>
            </a:extLst>
          </p:cNvPr>
          <p:cNvSpPr>
            <a:spLocks noGrp="1"/>
          </p:cNvSpPr>
          <p:nvPr/>
        </p:nvSpPr>
        <p:spPr>
          <a:xfrm>
            <a:off x="6286500" y="1485900"/>
            <a:ext cx="4762500" cy="400050"/>
          </a:xfrm>
          <a:prstGeom prst="rect">
            <a:avLst/>
          </a:prstGeom>
          <a:noFill/>
          <a:ln w="0">
            <a:noFill/>
          </a:ln>
        </p:spPr>
        <p:txBody>
          <a:bodyPr wrap="square" lIns="0" tIns="0" rIns="0" bIns="0" anchor="t">
            <a:noAutofit/>
          </a:bodyPr>
          <a:lstStyle/>
          <a:p>
            <a:pPr algn="l">
              <a:lnSpc>
                <a:spcPct val="105000"/>
              </a:lnSpc>
              <a:buNone/>
              <a:defRPr sz="2250" b="1">
                <a:solidFill>
                  <a:srgbClr val="C7922E"/>
                </a:solidFill>
                <a:latin typeface="Arial"/>
                <a:ea typeface="Arial"/>
                <a:cs typeface="Arial"/>
              </a:defRPr>
            </a:pPr>
            <a:r>
              <a:rPr sz="2250" b="1">
                <a:solidFill>
                  <a:srgbClr val="C7922E"/>
                </a:solidFill>
                <a:latin typeface="Arial"/>
                <a:ea typeface="Arial"/>
                <a:cs typeface="Arial"/>
              </a:rPr>
              <a:t>Pleno del MCP-ES</a:t>
            </a:r>
          </a:p>
        </p:txBody>
      </p:sp>
      <p:sp>
        <p:nvSpPr>
          <p:cNvPr id="9" name="Rectángulo 8">
            <a:extLst>
              <a:ext uri="{FF2B5EF4-FFF2-40B4-BE49-F238E27FC236}">
                <a16:creationId xmlns:a16="http://schemas.microsoft.com/office/drawing/2014/main" id="{C34961BB-84F0-48F5-94FD-034CB6BCB7F5}"/>
              </a:ext>
            </a:extLst>
          </p:cNvPr>
          <p:cNvSpPr>
            <a:spLocks noGrp="1"/>
          </p:cNvSpPr>
          <p:nvPr/>
        </p:nvSpPr>
        <p:spPr>
          <a:xfrm>
            <a:off x="6362700" y="2133600"/>
            <a:ext cx="4762500" cy="2190750"/>
          </a:xfrm>
          <a:prstGeom prst="rect">
            <a:avLst/>
          </a:prstGeom>
          <a:noFill/>
          <a:ln w="0">
            <a:noFill/>
          </a:ln>
        </p:spPr>
        <p:txBody>
          <a:bodyPr wrap="square" lIns="0" tIns="0" rIns="0" bIns="0">
            <a:noAutofit/>
          </a:bodyPr>
          <a:lstStyle/>
          <a:p>
            <a:pPr marL="400050" indent="-285750">
              <a:lnSpc>
                <a:spcPct val="106000"/>
              </a:lnSpc>
              <a:spcAft>
                <a:spcPts val="1400"/>
              </a:spcAft>
              <a:buFont typeface="Arial" panose="020B0604020202020204" pitchFamily="34" charset="0"/>
              <a:buChar char="•"/>
              <a:defRPr sz="1800">
                <a:solidFill>
                  <a:srgbClr val="18323D"/>
                </a:solidFill>
                <a:latin typeface="Arial"/>
                <a:ea typeface="Arial"/>
                <a:cs typeface="Arial"/>
              </a:defRPr>
            </a:pPr>
            <a:r>
              <a:rPr sz="2000" dirty="0">
                <a:solidFill>
                  <a:srgbClr val="18323D"/>
                </a:solidFill>
                <a:latin typeface="Arial"/>
                <a:ea typeface="Arial"/>
                <a:cs typeface="Arial"/>
              </a:rPr>
              <a:t>Conocer los </a:t>
            </a:r>
            <a:r>
              <a:rPr sz="2000" dirty="0" err="1">
                <a:solidFill>
                  <a:srgbClr val="18323D"/>
                </a:solidFill>
                <a:latin typeface="Arial"/>
                <a:ea typeface="Arial"/>
                <a:cs typeface="Arial"/>
              </a:rPr>
              <a:t>resultados</a:t>
            </a:r>
            <a:r>
              <a:rPr sz="2000" dirty="0">
                <a:solidFill>
                  <a:srgbClr val="18323D"/>
                </a:solidFill>
                <a:latin typeface="Arial"/>
                <a:ea typeface="Arial"/>
                <a:cs typeface="Arial"/>
              </a:rPr>
              <a:t> del </a:t>
            </a:r>
            <a:r>
              <a:rPr sz="2000" dirty="0" err="1">
                <a:solidFill>
                  <a:srgbClr val="18323D"/>
                </a:solidFill>
                <a:latin typeface="Arial"/>
                <a:ea typeface="Arial"/>
                <a:cs typeface="Arial"/>
              </a:rPr>
              <a:t>análisis</a:t>
            </a:r>
            <a:r>
              <a:rPr sz="2000" dirty="0">
                <a:solidFill>
                  <a:srgbClr val="18323D"/>
                </a:solidFill>
                <a:latin typeface="Arial"/>
                <a:ea typeface="Arial"/>
                <a:cs typeface="Arial"/>
              </a:rPr>
              <a:t> </a:t>
            </a:r>
            <a:r>
              <a:rPr sz="2000" dirty="0" err="1">
                <a:solidFill>
                  <a:srgbClr val="18323D"/>
                </a:solidFill>
                <a:latin typeface="Arial"/>
                <a:ea typeface="Arial"/>
                <a:cs typeface="Arial"/>
              </a:rPr>
              <a:t>técnico</a:t>
            </a:r>
            <a:r>
              <a:rPr sz="2000" dirty="0">
                <a:solidFill>
                  <a:srgbClr val="18323D"/>
                </a:solidFill>
                <a:latin typeface="Arial"/>
                <a:ea typeface="Arial"/>
                <a:cs typeface="Arial"/>
              </a:rPr>
              <a:t>.</a:t>
            </a:r>
          </a:p>
          <a:p>
            <a:pPr marL="400050" indent="-285750">
              <a:lnSpc>
                <a:spcPct val="106000"/>
              </a:lnSpc>
              <a:spcAft>
                <a:spcPts val="1400"/>
              </a:spcAft>
              <a:buFont typeface="Arial" panose="020B0604020202020204" pitchFamily="34" charset="0"/>
              <a:buChar char="•"/>
              <a:defRPr sz="1800">
                <a:solidFill>
                  <a:srgbClr val="18323D"/>
                </a:solidFill>
                <a:latin typeface="Arial"/>
                <a:ea typeface="Arial"/>
                <a:cs typeface="Arial"/>
              </a:defRPr>
            </a:pPr>
            <a:r>
              <a:rPr sz="2000" dirty="0" err="1">
                <a:solidFill>
                  <a:srgbClr val="18323D"/>
                </a:solidFill>
                <a:latin typeface="Arial"/>
                <a:ea typeface="Arial"/>
                <a:cs typeface="Arial"/>
              </a:rPr>
              <a:t>Valorar</a:t>
            </a:r>
            <a:r>
              <a:rPr sz="2000" dirty="0">
                <a:solidFill>
                  <a:srgbClr val="18323D"/>
                </a:solidFill>
                <a:latin typeface="Arial"/>
                <a:ea typeface="Arial"/>
                <a:cs typeface="Arial"/>
              </a:rPr>
              <a:t> los </a:t>
            </a:r>
            <a:r>
              <a:rPr sz="2000" dirty="0" err="1">
                <a:solidFill>
                  <a:srgbClr val="18323D"/>
                </a:solidFill>
                <a:latin typeface="Arial"/>
                <a:ea typeface="Arial"/>
                <a:cs typeface="Arial"/>
              </a:rPr>
              <a:t>compromisos</a:t>
            </a:r>
            <a:r>
              <a:rPr sz="2000" dirty="0">
                <a:solidFill>
                  <a:srgbClr val="18323D"/>
                </a:solidFill>
                <a:latin typeface="Arial"/>
                <a:ea typeface="Arial"/>
                <a:cs typeface="Arial"/>
              </a:rPr>
              <a:t> </a:t>
            </a:r>
            <a:r>
              <a:rPr sz="2000" dirty="0" err="1">
                <a:solidFill>
                  <a:srgbClr val="18323D"/>
                </a:solidFill>
                <a:latin typeface="Arial"/>
                <a:ea typeface="Arial"/>
                <a:cs typeface="Arial"/>
              </a:rPr>
              <a:t>sugeridos</a:t>
            </a:r>
            <a:r>
              <a:rPr sz="2000" dirty="0">
                <a:solidFill>
                  <a:srgbClr val="18323D"/>
                </a:solidFill>
                <a:latin typeface="Arial"/>
                <a:ea typeface="Arial"/>
                <a:cs typeface="Arial"/>
              </a:rPr>
              <a:t>.</a:t>
            </a:r>
          </a:p>
          <a:p>
            <a:pPr marL="400050" indent="-285750">
              <a:lnSpc>
                <a:spcPct val="106000"/>
              </a:lnSpc>
              <a:spcAft>
                <a:spcPts val="1400"/>
              </a:spcAft>
              <a:buFont typeface="Arial" panose="020B0604020202020204" pitchFamily="34" charset="0"/>
              <a:buChar char="•"/>
              <a:defRPr sz="1800">
                <a:solidFill>
                  <a:srgbClr val="18323D"/>
                </a:solidFill>
                <a:latin typeface="Arial"/>
                <a:ea typeface="Arial"/>
                <a:cs typeface="Arial"/>
              </a:defRPr>
            </a:pPr>
            <a:r>
              <a:rPr sz="2000" dirty="0" err="1">
                <a:solidFill>
                  <a:srgbClr val="18323D"/>
                </a:solidFill>
                <a:latin typeface="Arial"/>
                <a:ea typeface="Arial"/>
                <a:cs typeface="Arial"/>
              </a:rPr>
              <a:t>Adoptar</a:t>
            </a:r>
            <a:r>
              <a:rPr sz="2000" dirty="0">
                <a:solidFill>
                  <a:srgbClr val="18323D"/>
                </a:solidFill>
                <a:latin typeface="Arial"/>
                <a:ea typeface="Arial"/>
                <a:cs typeface="Arial"/>
              </a:rPr>
              <a:t> la </a:t>
            </a:r>
            <a:r>
              <a:rPr sz="2000" dirty="0" err="1">
                <a:solidFill>
                  <a:srgbClr val="18323D"/>
                </a:solidFill>
                <a:latin typeface="Arial"/>
                <a:ea typeface="Arial"/>
                <a:cs typeface="Arial"/>
              </a:rPr>
              <a:t>decisión</a:t>
            </a:r>
            <a:r>
              <a:rPr sz="2000" dirty="0">
                <a:solidFill>
                  <a:srgbClr val="18323D"/>
                </a:solidFill>
                <a:latin typeface="Arial"/>
                <a:ea typeface="Arial"/>
                <a:cs typeface="Arial"/>
              </a:rPr>
              <a:t> </a:t>
            </a:r>
            <a:r>
              <a:rPr sz="2000" dirty="0" err="1">
                <a:solidFill>
                  <a:srgbClr val="18323D"/>
                </a:solidFill>
                <a:latin typeface="Arial"/>
                <a:ea typeface="Arial"/>
                <a:cs typeface="Arial"/>
              </a:rPr>
              <a:t>correspondiente</a:t>
            </a:r>
            <a:r>
              <a:rPr sz="2000" dirty="0">
                <a:solidFill>
                  <a:srgbClr val="18323D"/>
                </a:solidFill>
                <a:latin typeface="Arial"/>
                <a:ea typeface="Arial"/>
                <a:cs typeface="Arial"/>
              </a:rPr>
              <a:t> </a:t>
            </a:r>
            <a:r>
              <a:rPr sz="2000" dirty="0" err="1">
                <a:solidFill>
                  <a:srgbClr val="18323D"/>
                </a:solidFill>
                <a:latin typeface="Arial"/>
                <a:ea typeface="Arial"/>
                <a:cs typeface="Arial"/>
              </a:rPr>
              <a:t>respecto</a:t>
            </a:r>
            <a:r>
              <a:rPr sz="2000" dirty="0">
                <a:solidFill>
                  <a:srgbClr val="18323D"/>
                </a:solidFill>
                <a:latin typeface="Arial"/>
                <a:ea typeface="Arial"/>
                <a:cs typeface="Arial"/>
              </a:rPr>
              <a:t> del Receptor Principal.</a:t>
            </a:r>
          </a:p>
        </p:txBody>
      </p:sp>
      <p:sp>
        <p:nvSpPr>
          <p:cNvPr id="10" name="Rectángulo 9">
            <a:extLst>
              <a:ext uri="{FF2B5EF4-FFF2-40B4-BE49-F238E27FC236}">
                <a16:creationId xmlns:a16="http://schemas.microsoft.com/office/drawing/2014/main" id="{AC77E23E-1001-4D4B-BC66-F61B0F530CE9}"/>
              </a:ext>
            </a:extLst>
          </p:cNvPr>
          <p:cNvSpPr>
            <a:spLocks noGrp="1"/>
          </p:cNvSpPr>
          <p:nvPr/>
        </p:nvSpPr>
        <p:spPr>
          <a:xfrm>
            <a:off x="609600" y="5010150"/>
            <a:ext cx="10972800" cy="1123950"/>
          </a:xfrm>
          <a:prstGeom prst="rect">
            <a:avLst/>
          </a:prstGeom>
          <a:solidFill>
            <a:srgbClr val="E8F1F0"/>
          </a:solidFill>
          <a:ln w="0">
            <a:noFill/>
          </a:ln>
        </p:spPr>
        <p:txBody>
          <a:bodyPr wrap="square" lIns="266700" tIns="133350" rIns="266700" bIns="133350" anchor="ctr">
            <a:noAutofit/>
          </a:bodyPr>
          <a:lstStyle/>
          <a:p>
            <a:pPr algn="ctr">
              <a:buNone/>
              <a:defRPr sz="1875" b="1">
                <a:solidFill>
                  <a:srgbClr val="0D5661"/>
                </a:solidFill>
                <a:latin typeface="Arial"/>
                <a:ea typeface="Arial"/>
                <a:cs typeface="Arial"/>
              </a:defRPr>
            </a:pPr>
            <a:r>
              <a:rPr sz="1875" b="1">
                <a:solidFill>
                  <a:srgbClr val="0D5661"/>
                </a:solidFill>
                <a:latin typeface="Arial"/>
                <a:ea typeface="Arial"/>
                <a:cs typeface="Arial"/>
              </a:rPr>
              <a:t>La orientación considerada en los intercambios previos no sustituyó el análisis del Comité ni la decisión que corresponde al Pleno.</a:t>
            </a:r>
          </a:p>
        </p:txBody>
      </p:sp>
      <p:sp>
        <p:nvSpPr>
          <p:cNvPr id="11" name="Conector recto 10">
            <a:extLst>
              <a:ext uri="{FF2B5EF4-FFF2-40B4-BE49-F238E27FC236}">
                <a16:creationId xmlns:a16="http://schemas.microsoft.com/office/drawing/2014/main" id="{FADE9287-3C40-414F-9DAE-0A9393130C69}"/>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2" name="Rectángulo 11">
            <a:extLst>
              <a:ext uri="{FF2B5EF4-FFF2-40B4-BE49-F238E27FC236}">
                <a16:creationId xmlns:a16="http://schemas.microsoft.com/office/drawing/2014/main" id="{6660DD70-0895-4AD1-9195-8F502708A5BB}"/>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8" name="Imagen 27"/>
          <p:cNvPicPr>
            <a:picLocks noChangeAspect="1"/>
          </p:cNvPicPr>
          <p:nvPr/>
        </p:nvPicPr>
        <p:blipFill>
          <a:blip r:embed="rId3"/>
          <a:stretch/>
        </p:blipFill>
        <p:spPr>
          <a:xfrm>
            <a:off x="209550" y="135790"/>
            <a:ext cx="1123950" cy="414220"/>
          </a:xfrm>
          <a:prstGeom prst="rect">
            <a:avLst/>
          </a:prstGeom>
        </p:spPr>
      </p:pic>
      <p:pic>
        <p:nvPicPr>
          <p:cNvPr id="29" name="Imagen 28"/>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82339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14CB5BE5-C81D-49A2-AD82-0B25EDD78F05}"/>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Salvaguardas aplicadas al proceso</a:t>
            </a:r>
          </a:p>
        </p:txBody>
      </p:sp>
      <p:sp>
        <p:nvSpPr>
          <p:cNvPr id="2" name="Rectángulo 1">
            <a:extLst>
              <a:ext uri="{FF2B5EF4-FFF2-40B4-BE49-F238E27FC236}">
                <a16:creationId xmlns:a16="http://schemas.microsoft.com/office/drawing/2014/main" id="{ED9CF847-4C1A-4A54-8D2A-16A4F34CFD43}"/>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PROCESO</a:t>
            </a:r>
          </a:p>
        </p:txBody>
      </p:sp>
      <p:sp>
        <p:nvSpPr>
          <p:cNvPr id="3" name="Rectángulo 2">
            <a:extLst>
              <a:ext uri="{FF2B5EF4-FFF2-40B4-BE49-F238E27FC236}">
                <a16:creationId xmlns:a16="http://schemas.microsoft.com/office/drawing/2014/main" id="{B9CCD7D9-1257-4C4F-A12C-41AAFCC5C51D}"/>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4</a:t>
            </a:r>
          </a:p>
        </p:txBody>
      </p:sp>
      <p:sp>
        <p:nvSpPr>
          <p:cNvPr id="4" name="Conector recto 3">
            <a:extLst>
              <a:ext uri="{FF2B5EF4-FFF2-40B4-BE49-F238E27FC236}">
                <a16:creationId xmlns:a16="http://schemas.microsoft.com/office/drawing/2014/main" id="{5017AD56-6A02-42BF-ADF2-075270A81C92}"/>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37F8986A-F6D1-4073-9E6A-5DC1F183B7CF}"/>
              </a:ext>
            </a:extLst>
          </p:cNvPr>
          <p:cNvSpPr>
            <a:spLocks noGrp="1"/>
          </p:cNvSpPr>
          <p:nvPr/>
        </p:nvSpPr>
        <p:spPr>
          <a:xfrm>
            <a:off x="609600" y="1257300"/>
            <a:ext cx="10972800" cy="438150"/>
          </a:xfrm>
          <a:prstGeom prst="rect">
            <a:avLst/>
          </a:prstGeom>
          <a:noFill/>
          <a:ln w="0">
            <a:noFill/>
          </a:ln>
        </p:spPr>
        <p:txBody>
          <a:bodyPr wrap="square" lIns="0" tIns="0" rIns="0" bIns="0" anchor="t">
            <a:noAutofit/>
          </a:bodyPr>
          <a:lstStyle/>
          <a:p>
            <a:pPr algn="l">
              <a:lnSpc>
                <a:spcPct val="105000"/>
              </a:lnSpc>
              <a:buNone/>
              <a:defRPr sz="1725" b="0">
                <a:solidFill>
                  <a:srgbClr val="5E6B70"/>
                </a:solidFill>
                <a:latin typeface="Arial"/>
                <a:ea typeface="Arial"/>
                <a:cs typeface="Arial"/>
              </a:defRPr>
            </a:pPr>
            <a:r>
              <a:rPr sz="1725" b="0">
                <a:solidFill>
                  <a:srgbClr val="5E6B70"/>
                </a:solidFill>
                <a:latin typeface="Arial"/>
                <a:ea typeface="Arial"/>
                <a:cs typeface="Arial"/>
              </a:rPr>
              <a:t>Las salvaguardas protegieron la legitimidad del análisis y la trazabilidad de sus resultados.</a:t>
            </a:r>
          </a:p>
        </p:txBody>
      </p:sp>
      <p:graphicFrame>
        <p:nvGraphicFramePr>
          <p:cNvPr id="18" name="Tabla 13"/>
          <p:cNvGraphicFramePr/>
          <p:nvPr/>
        </p:nvGraphicFramePr>
        <p:xfrm>
          <a:off x="609600" y="1924050"/>
          <a:ext cx="10972800" cy="3714750"/>
        </p:xfrm>
        <a:graphic>
          <a:graphicData uri="http://schemas.openxmlformats.org/drawingml/2006/table">
            <a:tbl>
              <a:tblPr/>
              <a:tblGrid>
                <a:gridCol w="3143250">
                  <a:extLst>
                    <a:ext uri="{9D8B030D-6E8A-4147-A177-3AD203B41FA5}">
                      <a16:colId xmlns:a16="http://schemas.microsoft.com/office/drawing/2014/main" val="20000"/>
                    </a:ext>
                  </a:extLst>
                </a:gridCol>
                <a:gridCol w="7829550">
                  <a:extLst>
                    <a:ext uri="{9D8B030D-6E8A-4147-A177-3AD203B41FA5}">
                      <a16:colId xmlns:a16="http://schemas.microsoft.com/office/drawing/2014/main" val="20001"/>
                    </a:ext>
                  </a:extLst>
                </a:gridCol>
              </a:tblGrid>
              <a:tr h="619125">
                <a:tc>
                  <a:txBody>
                    <a:bodyPr/>
                    <a:lstStyle/>
                    <a:p>
                      <a:r>
                        <a:rPr sz="1425" b="1">
                          <a:solidFill>
                            <a:srgbClr val="FFFFFF"/>
                          </a:solidFill>
                          <a:latin typeface="Arial"/>
                          <a:ea typeface="Arial"/>
                          <a:cs typeface="Arial"/>
                        </a:rPr>
                        <a:t>Salvaguarda</a:t>
                      </a:r>
                    </a:p>
                  </a:txBody>
                  <a:tcPr anchor="ctr">
                    <a:solidFill>
                      <a:srgbClr val="0D5661"/>
                    </a:solidFill>
                  </a:tcPr>
                </a:tc>
                <a:tc>
                  <a:txBody>
                    <a:bodyPr/>
                    <a:lstStyle/>
                    <a:p>
                      <a:r>
                        <a:rPr sz="1425" b="1">
                          <a:solidFill>
                            <a:srgbClr val="FFFFFF"/>
                          </a:solidFill>
                          <a:latin typeface="Arial"/>
                          <a:ea typeface="Arial"/>
                          <a:cs typeface="Arial"/>
                        </a:rPr>
                        <a:t>Aplicación en el proceso</a:t>
                      </a:r>
                    </a:p>
                  </a:txBody>
                  <a:tcPr anchor="ctr">
                    <a:solidFill>
                      <a:srgbClr val="0D5661"/>
                    </a:solidFill>
                  </a:tcPr>
                </a:tc>
                <a:extLst>
                  <a:ext uri="{0D108BD9-81ED-4DB2-BD59-A6C34878D82A}">
                    <a16:rowId xmlns:a16="http://schemas.microsoft.com/office/drawing/2014/main" val="10000"/>
                  </a:ext>
                </a:extLst>
              </a:tr>
              <a:tr h="619125">
                <a:tc>
                  <a:txBody>
                    <a:bodyPr/>
                    <a:lstStyle/>
                    <a:p>
                      <a:r>
                        <a:rPr sz="1500" b="1">
                          <a:solidFill>
                            <a:srgbClr val="0D5661"/>
                          </a:solidFill>
                          <a:latin typeface="Arial"/>
                          <a:ea typeface="Arial"/>
                          <a:cs typeface="Arial"/>
                        </a:rPr>
                        <a:t>Objetividad e imparcialidad</a:t>
                      </a:r>
                    </a:p>
                  </a:txBody>
                  <a:tcPr anchor="ctr">
                    <a:solidFill>
                      <a:srgbClr val="E8F1F0"/>
                    </a:solidFill>
                  </a:tcPr>
                </a:tc>
                <a:tc>
                  <a:txBody>
                    <a:bodyPr/>
                    <a:lstStyle/>
                    <a:p>
                      <a:r>
                        <a:rPr sz="1500">
                          <a:solidFill>
                            <a:srgbClr val="18323D"/>
                          </a:solidFill>
                          <a:latin typeface="Arial"/>
                          <a:ea typeface="Arial"/>
                          <a:cs typeface="Arial"/>
                        </a:rPr>
                        <a:t>Revisión de evidencia y deliberación colectiva</a:t>
                      </a:r>
                    </a:p>
                  </a:txBody>
                  <a:tcPr anchor="ctr"/>
                </a:tc>
                <a:extLst>
                  <a:ext uri="{0D108BD9-81ED-4DB2-BD59-A6C34878D82A}">
                    <a16:rowId xmlns:a16="http://schemas.microsoft.com/office/drawing/2014/main" val="10001"/>
                  </a:ext>
                </a:extLst>
              </a:tr>
              <a:tr h="619125">
                <a:tc>
                  <a:txBody>
                    <a:bodyPr/>
                    <a:lstStyle/>
                    <a:p>
                      <a:r>
                        <a:rPr sz="1500" b="1">
                          <a:solidFill>
                            <a:srgbClr val="0D5661"/>
                          </a:solidFill>
                          <a:latin typeface="Arial"/>
                          <a:ea typeface="Arial"/>
                          <a:cs typeface="Arial"/>
                        </a:rPr>
                        <a:t>Conflicto de interés</a:t>
                      </a:r>
                    </a:p>
                  </a:txBody>
                  <a:tcPr anchor="ctr">
                    <a:solidFill>
                      <a:srgbClr val="E8F1F0"/>
                    </a:solidFill>
                  </a:tcPr>
                </a:tc>
                <a:tc>
                  <a:txBody>
                    <a:bodyPr/>
                    <a:lstStyle/>
                    <a:p>
                      <a:r>
                        <a:rPr sz="1500">
                          <a:solidFill>
                            <a:srgbClr val="18323D"/>
                          </a:solidFill>
                          <a:latin typeface="Arial"/>
                          <a:ea typeface="Arial"/>
                          <a:cs typeface="Arial"/>
                        </a:rPr>
                        <a:t>Lineamientos éticos, declaraciones y medidas preventivas</a:t>
                      </a:r>
                    </a:p>
                  </a:txBody>
                  <a:tcPr anchor="ctr"/>
                </a:tc>
                <a:extLst>
                  <a:ext uri="{0D108BD9-81ED-4DB2-BD59-A6C34878D82A}">
                    <a16:rowId xmlns:a16="http://schemas.microsoft.com/office/drawing/2014/main" val="10002"/>
                  </a:ext>
                </a:extLst>
              </a:tr>
              <a:tr h="619125">
                <a:tc>
                  <a:txBody>
                    <a:bodyPr/>
                    <a:lstStyle/>
                    <a:p>
                      <a:r>
                        <a:rPr sz="1500" b="1">
                          <a:solidFill>
                            <a:srgbClr val="0D5661"/>
                          </a:solidFill>
                          <a:latin typeface="Arial"/>
                          <a:ea typeface="Arial"/>
                          <a:cs typeface="Arial"/>
                        </a:rPr>
                        <a:t>Confidencialidad</a:t>
                      </a:r>
                    </a:p>
                  </a:txBody>
                  <a:tcPr anchor="ctr">
                    <a:solidFill>
                      <a:srgbClr val="E8F1F0"/>
                    </a:solidFill>
                  </a:tcPr>
                </a:tc>
                <a:tc>
                  <a:txBody>
                    <a:bodyPr/>
                    <a:lstStyle/>
                    <a:p>
                      <a:r>
                        <a:rPr sz="1500">
                          <a:solidFill>
                            <a:srgbClr val="18323D"/>
                          </a:solidFill>
                          <a:latin typeface="Arial"/>
                          <a:ea typeface="Arial"/>
                          <a:cs typeface="Arial"/>
                        </a:rPr>
                        <a:t>Manejo resguardado de la información y aportes</a:t>
                      </a:r>
                    </a:p>
                  </a:txBody>
                  <a:tcPr anchor="ctr"/>
                </a:tc>
                <a:extLst>
                  <a:ext uri="{0D108BD9-81ED-4DB2-BD59-A6C34878D82A}">
                    <a16:rowId xmlns:a16="http://schemas.microsoft.com/office/drawing/2014/main" val="10003"/>
                  </a:ext>
                </a:extLst>
              </a:tr>
              <a:tr h="619125">
                <a:tc>
                  <a:txBody>
                    <a:bodyPr/>
                    <a:lstStyle/>
                    <a:p>
                      <a:r>
                        <a:rPr sz="1500" b="1">
                          <a:solidFill>
                            <a:srgbClr val="0D5661"/>
                          </a:solidFill>
                          <a:latin typeface="Arial"/>
                          <a:ea typeface="Arial"/>
                          <a:cs typeface="Arial"/>
                        </a:rPr>
                        <a:t>Transparencia</a:t>
                      </a:r>
                    </a:p>
                  </a:txBody>
                  <a:tcPr anchor="ctr">
                    <a:solidFill>
                      <a:srgbClr val="E8F1F0"/>
                    </a:solidFill>
                  </a:tcPr>
                </a:tc>
                <a:tc>
                  <a:txBody>
                    <a:bodyPr/>
                    <a:lstStyle/>
                    <a:p>
                      <a:r>
                        <a:rPr sz="1500">
                          <a:solidFill>
                            <a:srgbClr val="18323D"/>
                          </a:solidFill>
                          <a:latin typeface="Arial"/>
                          <a:ea typeface="Arial"/>
                          <a:cs typeface="Arial"/>
                        </a:rPr>
                        <a:t>Ruta conocida por el Pleno y criterios explícitos</a:t>
                      </a:r>
                    </a:p>
                  </a:txBody>
                  <a:tcPr anchor="ctr"/>
                </a:tc>
                <a:extLst>
                  <a:ext uri="{0D108BD9-81ED-4DB2-BD59-A6C34878D82A}">
                    <a16:rowId xmlns:a16="http://schemas.microsoft.com/office/drawing/2014/main" val="10004"/>
                  </a:ext>
                </a:extLst>
              </a:tr>
              <a:tr h="619125">
                <a:tc>
                  <a:txBody>
                    <a:bodyPr/>
                    <a:lstStyle/>
                    <a:p>
                      <a:r>
                        <a:rPr sz="1500" b="1">
                          <a:solidFill>
                            <a:srgbClr val="0D5661"/>
                          </a:solidFill>
                          <a:latin typeface="Arial"/>
                          <a:ea typeface="Arial"/>
                          <a:cs typeface="Arial"/>
                        </a:rPr>
                        <a:t>Trazabilidad documental</a:t>
                      </a:r>
                    </a:p>
                  </a:txBody>
                  <a:tcPr anchor="ctr">
                    <a:solidFill>
                      <a:srgbClr val="E8F1F0"/>
                    </a:solidFill>
                  </a:tcPr>
                </a:tc>
                <a:tc>
                  <a:txBody>
                    <a:bodyPr/>
                    <a:lstStyle/>
                    <a:p>
                      <a:r>
                        <a:rPr sz="1500">
                          <a:solidFill>
                            <a:srgbClr val="18323D"/>
                          </a:solidFill>
                          <a:latin typeface="Arial"/>
                          <a:ea typeface="Arial"/>
                          <a:cs typeface="Arial"/>
                        </a:rPr>
                        <a:t>Fuentes, matrices, aportes y justificaciones documentadas</a:t>
                      </a:r>
                    </a:p>
                  </a:txBody>
                  <a:tcPr anchor="ctr"/>
                </a:tc>
                <a:extLst>
                  <a:ext uri="{0D108BD9-81ED-4DB2-BD59-A6C34878D82A}">
                    <a16:rowId xmlns:a16="http://schemas.microsoft.com/office/drawing/2014/main" val="10005"/>
                  </a:ext>
                </a:extLst>
              </a:tr>
            </a:tbl>
          </a:graphicData>
        </a:graphic>
      </p:graphicFrame>
      <p:sp>
        <p:nvSpPr>
          <p:cNvPr id="7" name="Conector recto 6">
            <a:extLst>
              <a:ext uri="{FF2B5EF4-FFF2-40B4-BE49-F238E27FC236}">
                <a16:creationId xmlns:a16="http://schemas.microsoft.com/office/drawing/2014/main" id="{52407AD6-5007-45F9-807E-93A678B6ADFA}"/>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8" name="Rectángulo 7">
            <a:extLst>
              <a:ext uri="{FF2B5EF4-FFF2-40B4-BE49-F238E27FC236}">
                <a16:creationId xmlns:a16="http://schemas.microsoft.com/office/drawing/2014/main" id="{D11EE741-2B91-4BC1-9C81-7E1DCFCFD2A6}"/>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1" name="Imagen 20"/>
          <p:cNvPicPr>
            <a:picLocks noChangeAspect="1"/>
          </p:cNvPicPr>
          <p:nvPr/>
        </p:nvPicPr>
        <p:blipFill>
          <a:blip r:embed="rId3"/>
          <a:stretch/>
        </p:blipFill>
        <p:spPr>
          <a:xfrm>
            <a:off x="209550" y="135790"/>
            <a:ext cx="1123950" cy="414220"/>
          </a:xfrm>
          <a:prstGeom prst="rect">
            <a:avLst/>
          </a:prstGeom>
        </p:spPr>
      </p:pic>
      <p:pic>
        <p:nvPicPr>
          <p:cNvPr id="22" name="Imagen 21"/>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213393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DED48549-B633-4BA8-B2CF-57A3717DCD43}"/>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Conformación y consulta institucional</a:t>
            </a:r>
          </a:p>
        </p:txBody>
      </p:sp>
      <p:sp>
        <p:nvSpPr>
          <p:cNvPr id="2" name="Rectángulo 1">
            <a:extLst>
              <a:ext uri="{FF2B5EF4-FFF2-40B4-BE49-F238E27FC236}">
                <a16:creationId xmlns:a16="http://schemas.microsoft.com/office/drawing/2014/main" id="{324701FD-68C1-477B-BC4E-6CE7C6085E0F}"/>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RUTA DEL PROCESO</a:t>
            </a:r>
          </a:p>
        </p:txBody>
      </p:sp>
      <p:sp>
        <p:nvSpPr>
          <p:cNvPr id="3" name="Rectángulo 2">
            <a:extLst>
              <a:ext uri="{FF2B5EF4-FFF2-40B4-BE49-F238E27FC236}">
                <a16:creationId xmlns:a16="http://schemas.microsoft.com/office/drawing/2014/main" id="{0715E2B7-DCB0-4A99-AF3A-FABC716B32BE}"/>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5</a:t>
            </a:r>
          </a:p>
        </p:txBody>
      </p:sp>
      <p:sp>
        <p:nvSpPr>
          <p:cNvPr id="4" name="Conector recto 3">
            <a:extLst>
              <a:ext uri="{FF2B5EF4-FFF2-40B4-BE49-F238E27FC236}">
                <a16:creationId xmlns:a16="http://schemas.microsoft.com/office/drawing/2014/main" id="{C79AD96A-0E4D-499D-BC44-2494688BEFC6}"/>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graphicFrame>
        <p:nvGraphicFramePr>
          <p:cNvPr id="17" name="Tabla 12"/>
          <p:cNvGraphicFramePr/>
          <p:nvPr/>
        </p:nvGraphicFramePr>
        <p:xfrm>
          <a:off x="609600" y="1504950"/>
          <a:ext cx="10972800" cy="3333750"/>
        </p:xfrm>
        <a:graphic>
          <a:graphicData uri="http://schemas.openxmlformats.org/drawingml/2006/table">
            <a:tbl>
              <a:tblPr/>
              <a:tblGrid>
                <a:gridCol w="1809750">
                  <a:extLst>
                    <a:ext uri="{9D8B030D-6E8A-4147-A177-3AD203B41FA5}">
                      <a16:colId xmlns:a16="http://schemas.microsoft.com/office/drawing/2014/main" val="20000"/>
                    </a:ext>
                  </a:extLst>
                </a:gridCol>
                <a:gridCol w="9163050">
                  <a:extLst>
                    <a:ext uri="{9D8B030D-6E8A-4147-A177-3AD203B41FA5}">
                      <a16:colId xmlns:a16="http://schemas.microsoft.com/office/drawing/2014/main" val="20001"/>
                    </a:ext>
                  </a:extLst>
                </a:gridCol>
              </a:tblGrid>
              <a:tr h="666750">
                <a:tc>
                  <a:txBody>
                    <a:bodyPr/>
                    <a:lstStyle/>
                    <a:p>
                      <a:r>
                        <a:rPr sz="1500" b="1">
                          <a:solidFill>
                            <a:srgbClr val="FFFFFF"/>
                          </a:solidFill>
                          <a:latin typeface="Arial"/>
                          <a:ea typeface="Arial"/>
                          <a:cs typeface="Arial"/>
                        </a:rPr>
                        <a:t>Fecha</a:t>
                      </a:r>
                    </a:p>
                  </a:txBody>
                  <a:tcPr anchor="ctr">
                    <a:solidFill>
                      <a:srgbClr val="0D5661"/>
                    </a:solidFill>
                  </a:tcPr>
                </a:tc>
                <a:tc>
                  <a:txBody>
                    <a:bodyPr/>
                    <a:lstStyle/>
                    <a:p>
                      <a:r>
                        <a:rPr sz="1500" b="1">
                          <a:solidFill>
                            <a:srgbClr val="FFFFFF"/>
                          </a:solidFill>
                          <a:latin typeface="Arial"/>
                          <a:ea typeface="Arial"/>
                          <a:cs typeface="Arial"/>
                        </a:rPr>
                        <a:t>Hito</a:t>
                      </a:r>
                    </a:p>
                  </a:txBody>
                  <a:tcPr anchor="ctr">
                    <a:solidFill>
                      <a:srgbClr val="0D5661"/>
                    </a:solidFill>
                  </a:tcPr>
                </a:tc>
                <a:extLst>
                  <a:ext uri="{0D108BD9-81ED-4DB2-BD59-A6C34878D82A}">
                    <a16:rowId xmlns:a16="http://schemas.microsoft.com/office/drawing/2014/main" val="10000"/>
                  </a:ext>
                </a:extLst>
              </a:tr>
              <a:tr h="666750">
                <a:tc>
                  <a:txBody>
                    <a:bodyPr/>
                    <a:lstStyle/>
                    <a:p>
                      <a:r>
                        <a:rPr sz="1575" b="1">
                          <a:solidFill>
                            <a:srgbClr val="0D5661"/>
                          </a:solidFill>
                          <a:latin typeface="Arial"/>
                          <a:ea typeface="Arial"/>
                          <a:cs typeface="Arial"/>
                        </a:rPr>
                        <a:t>30 julio</a:t>
                      </a:r>
                    </a:p>
                  </a:txBody>
                  <a:tcPr anchor="ctr">
                    <a:solidFill>
                      <a:srgbClr val="E8F1F0"/>
                    </a:solidFill>
                  </a:tcPr>
                </a:tc>
                <a:tc>
                  <a:txBody>
                    <a:bodyPr/>
                    <a:lstStyle/>
                    <a:p>
                      <a:r>
                        <a:rPr sz="1575">
                          <a:solidFill>
                            <a:srgbClr val="18323D"/>
                          </a:solidFill>
                          <a:latin typeface="Arial"/>
                          <a:ea typeface="Arial"/>
                          <a:cs typeface="Arial"/>
                        </a:rPr>
                        <a:t>El Pleno conformó el Comité Ad Hoc</a:t>
                      </a:r>
                    </a:p>
                  </a:txBody>
                  <a:tcPr anchor="ctr"/>
                </a:tc>
                <a:extLst>
                  <a:ext uri="{0D108BD9-81ED-4DB2-BD59-A6C34878D82A}">
                    <a16:rowId xmlns:a16="http://schemas.microsoft.com/office/drawing/2014/main" val="10001"/>
                  </a:ext>
                </a:extLst>
              </a:tr>
              <a:tr h="666750">
                <a:tc>
                  <a:txBody>
                    <a:bodyPr/>
                    <a:lstStyle/>
                    <a:p>
                      <a:r>
                        <a:rPr sz="1575" b="1">
                          <a:solidFill>
                            <a:srgbClr val="0D5661"/>
                          </a:solidFill>
                          <a:latin typeface="Arial"/>
                          <a:ea typeface="Arial"/>
                          <a:cs typeface="Arial"/>
                        </a:rPr>
                        <a:t>17 agosto</a:t>
                      </a:r>
                    </a:p>
                  </a:txBody>
                  <a:tcPr anchor="ctr">
                    <a:solidFill>
                      <a:srgbClr val="E8F1F0"/>
                    </a:solidFill>
                  </a:tcPr>
                </a:tc>
                <a:tc>
                  <a:txBody>
                    <a:bodyPr/>
                    <a:lstStyle/>
                    <a:p>
                      <a:r>
                        <a:rPr sz="1575">
                          <a:solidFill>
                            <a:srgbClr val="18323D"/>
                          </a:solidFill>
                          <a:latin typeface="Arial"/>
                          <a:ea typeface="Arial"/>
                          <a:cs typeface="Arial"/>
                        </a:rPr>
                        <a:t>Sesión conjunta con el Comité de Ética y definición de salvaguardas</a:t>
                      </a:r>
                    </a:p>
                  </a:txBody>
                  <a:tcPr anchor="ctr"/>
                </a:tc>
                <a:extLst>
                  <a:ext uri="{0D108BD9-81ED-4DB2-BD59-A6C34878D82A}">
                    <a16:rowId xmlns:a16="http://schemas.microsoft.com/office/drawing/2014/main" val="10002"/>
                  </a:ext>
                </a:extLst>
              </a:tr>
              <a:tr h="666750">
                <a:tc>
                  <a:txBody>
                    <a:bodyPr/>
                    <a:lstStyle/>
                    <a:p>
                      <a:r>
                        <a:rPr sz="1575" b="1">
                          <a:solidFill>
                            <a:srgbClr val="0D5661"/>
                          </a:solidFill>
                          <a:latin typeface="Arial"/>
                          <a:ea typeface="Arial"/>
                          <a:cs typeface="Arial"/>
                        </a:rPr>
                        <a:t>26 agosto</a:t>
                      </a:r>
                    </a:p>
                  </a:txBody>
                  <a:tcPr anchor="ctr">
                    <a:solidFill>
                      <a:srgbClr val="E8F1F0"/>
                    </a:solidFill>
                  </a:tcPr>
                </a:tc>
                <a:tc>
                  <a:txBody>
                    <a:bodyPr/>
                    <a:lstStyle/>
                    <a:p>
                      <a:r>
                        <a:rPr sz="1575">
                          <a:solidFill>
                            <a:srgbClr val="18323D"/>
                          </a:solidFill>
                          <a:latin typeface="Arial"/>
                          <a:ea typeface="Arial"/>
                          <a:cs typeface="Arial"/>
                        </a:rPr>
                        <a:t>Consulta al Fondo Mundial sobre procedimiento y conflicto de interés</a:t>
                      </a:r>
                    </a:p>
                  </a:txBody>
                  <a:tcPr anchor="ctr"/>
                </a:tc>
                <a:extLst>
                  <a:ext uri="{0D108BD9-81ED-4DB2-BD59-A6C34878D82A}">
                    <a16:rowId xmlns:a16="http://schemas.microsoft.com/office/drawing/2014/main" val="10003"/>
                  </a:ext>
                </a:extLst>
              </a:tr>
              <a:tr h="666750">
                <a:tc>
                  <a:txBody>
                    <a:bodyPr/>
                    <a:lstStyle/>
                    <a:p>
                      <a:r>
                        <a:rPr sz="1575" b="1">
                          <a:solidFill>
                            <a:srgbClr val="0D5661"/>
                          </a:solidFill>
                          <a:latin typeface="Arial"/>
                          <a:ea typeface="Arial"/>
                          <a:cs typeface="Arial"/>
                        </a:rPr>
                        <a:t>27 agosto</a:t>
                      </a:r>
                    </a:p>
                  </a:txBody>
                  <a:tcPr anchor="ctr">
                    <a:solidFill>
                      <a:srgbClr val="E8F1F0"/>
                    </a:solidFill>
                  </a:tcPr>
                </a:tc>
                <a:tc>
                  <a:txBody>
                    <a:bodyPr/>
                    <a:lstStyle/>
                    <a:p>
                      <a:r>
                        <a:rPr sz="1575">
                          <a:solidFill>
                            <a:srgbClr val="18323D"/>
                          </a:solidFill>
                          <a:latin typeface="Arial"/>
                          <a:ea typeface="Arial"/>
                          <a:cs typeface="Arial"/>
                        </a:rPr>
                        <a:t>El Pleno conoció las orientaciones y ajustó la integración del Comité</a:t>
                      </a:r>
                    </a:p>
                  </a:txBody>
                  <a:tcPr anchor="ctr"/>
                </a:tc>
                <a:extLst>
                  <a:ext uri="{0D108BD9-81ED-4DB2-BD59-A6C34878D82A}">
                    <a16:rowId xmlns:a16="http://schemas.microsoft.com/office/drawing/2014/main" val="10004"/>
                  </a:ext>
                </a:extLst>
              </a:tr>
            </a:tbl>
          </a:graphicData>
        </a:graphic>
      </p:graphicFrame>
      <p:sp>
        <p:nvSpPr>
          <p:cNvPr id="6" name="Rectángulo 5">
            <a:extLst>
              <a:ext uri="{FF2B5EF4-FFF2-40B4-BE49-F238E27FC236}">
                <a16:creationId xmlns:a16="http://schemas.microsoft.com/office/drawing/2014/main" id="{1579AFD8-7D51-41D5-B3D0-BF6ADDE8427E}"/>
              </a:ext>
            </a:extLst>
          </p:cNvPr>
          <p:cNvSpPr>
            <a:spLocks noGrp="1"/>
          </p:cNvSpPr>
          <p:nvPr/>
        </p:nvSpPr>
        <p:spPr>
          <a:xfrm>
            <a:off x="609600" y="5219700"/>
            <a:ext cx="10972800" cy="914400"/>
          </a:xfrm>
          <a:prstGeom prst="rect">
            <a:avLst/>
          </a:prstGeom>
          <a:solidFill>
            <a:srgbClr val="F5EDD8"/>
          </a:solidFill>
          <a:ln w="0">
            <a:noFill/>
          </a:ln>
        </p:spPr>
        <p:txBody>
          <a:bodyPr wrap="square" lIns="228600" tIns="114300" rIns="228600" bIns="114300" anchor="ctr">
            <a:noAutofit/>
          </a:bodyPr>
          <a:lstStyle/>
          <a:p>
            <a:pPr algn="ctr">
              <a:buNone/>
              <a:defRPr sz="1800" b="1">
                <a:solidFill>
                  <a:srgbClr val="76561B"/>
                </a:solidFill>
                <a:latin typeface="Arial"/>
                <a:ea typeface="Arial"/>
                <a:cs typeface="Arial"/>
              </a:defRPr>
            </a:pPr>
            <a:r>
              <a:rPr sz="1800" b="1">
                <a:solidFill>
                  <a:srgbClr val="76561B"/>
                </a:solidFill>
                <a:latin typeface="Arial"/>
                <a:ea typeface="Arial"/>
                <a:cs typeface="Arial"/>
              </a:rPr>
              <a:t>El ajuste de integración constituyó una medida preventiva para resguardar la imparcialidad del proceso.</a:t>
            </a:r>
          </a:p>
        </p:txBody>
      </p:sp>
      <p:sp>
        <p:nvSpPr>
          <p:cNvPr id="7" name="Conector recto 6">
            <a:extLst>
              <a:ext uri="{FF2B5EF4-FFF2-40B4-BE49-F238E27FC236}">
                <a16:creationId xmlns:a16="http://schemas.microsoft.com/office/drawing/2014/main" id="{D4E3FAC2-B89C-4397-9B39-70829F60B2D3}"/>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8" name="Rectángulo 7">
            <a:extLst>
              <a:ext uri="{FF2B5EF4-FFF2-40B4-BE49-F238E27FC236}">
                <a16:creationId xmlns:a16="http://schemas.microsoft.com/office/drawing/2014/main" id="{26537820-1EE7-41BD-A54A-AEE8EBF61E8C}"/>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1" name="Imagen 20"/>
          <p:cNvPicPr>
            <a:picLocks noChangeAspect="1"/>
          </p:cNvPicPr>
          <p:nvPr/>
        </p:nvPicPr>
        <p:blipFill>
          <a:blip r:embed="rId3"/>
          <a:stretch/>
        </p:blipFill>
        <p:spPr>
          <a:xfrm>
            <a:off x="209550" y="135790"/>
            <a:ext cx="1123950" cy="414220"/>
          </a:xfrm>
          <a:prstGeom prst="rect">
            <a:avLst/>
          </a:prstGeom>
        </p:spPr>
      </p:pic>
      <p:pic>
        <p:nvPicPr>
          <p:cNvPr id="22" name="Imagen 21"/>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585861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8EE96287-D2E6-4951-99F0-34FD0545493F}"/>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Trabajo técnico, revisión y consenso</a:t>
            </a:r>
          </a:p>
        </p:txBody>
      </p:sp>
      <p:sp>
        <p:nvSpPr>
          <p:cNvPr id="2" name="Rectángulo 1">
            <a:extLst>
              <a:ext uri="{FF2B5EF4-FFF2-40B4-BE49-F238E27FC236}">
                <a16:creationId xmlns:a16="http://schemas.microsoft.com/office/drawing/2014/main" id="{52E7DED7-0C2D-45AB-91AC-FF05E39CF497}"/>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RUTA DEL PROCESO</a:t>
            </a:r>
          </a:p>
        </p:txBody>
      </p:sp>
      <p:sp>
        <p:nvSpPr>
          <p:cNvPr id="3" name="Rectángulo 2">
            <a:extLst>
              <a:ext uri="{FF2B5EF4-FFF2-40B4-BE49-F238E27FC236}">
                <a16:creationId xmlns:a16="http://schemas.microsoft.com/office/drawing/2014/main" id="{8B5B829E-7F78-4837-B15D-08451FFE1CE1}"/>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6</a:t>
            </a:r>
          </a:p>
        </p:txBody>
      </p:sp>
      <p:sp>
        <p:nvSpPr>
          <p:cNvPr id="4" name="Conector recto 3">
            <a:extLst>
              <a:ext uri="{FF2B5EF4-FFF2-40B4-BE49-F238E27FC236}">
                <a16:creationId xmlns:a16="http://schemas.microsoft.com/office/drawing/2014/main" id="{668A4CB7-BA7A-4790-8D7A-A3747135C7B8}"/>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graphicFrame>
        <p:nvGraphicFramePr>
          <p:cNvPr id="17" name="Tabla 12"/>
          <p:cNvGraphicFramePr/>
          <p:nvPr/>
        </p:nvGraphicFramePr>
        <p:xfrm>
          <a:off x="609600" y="1504950"/>
          <a:ext cx="10972800" cy="3200400"/>
        </p:xfrm>
        <a:graphic>
          <a:graphicData uri="http://schemas.openxmlformats.org/drawingml/2006/table">
            <a:tbl>
              <a:tblPr/>
              <a:tblGrid>
                <a:gridCol w="2190750">
                  <a:extLst>
                    <a:ext uri="{9D8B030D-6E8A-4147-A177-3AD203B41FA5}">
                      <a16:colId xmlns:a16="http://schemas.microsoft.com/office/drawing/2014/main" val="20000"/>
                    </a:ext>
                  </a:extLst>
                </a:gridCol>
                <a:gridCol w="8782050">
                  <a:extLst>
                    <a:ext uri="{9D8B030D-6E8A-4147-A177-3AD203B41FA5}">
                      <a16:colId xmlns:a16="http://schemas.microsoft.com/office/drawing/2014/main" val="20001"/>
                    </a:ext>
                  </a:extLst>
                </a:gridCol>
              </a:tblGrid>
              <a:tr h="800100">
                <a:tc>
                  <a:txBody>
                    <a:bodyPr/>
                    <a:lstStyle/>
                    <a:p>
                      <a:r>
                        <a:rPr sz="1500" b="1">
                          <a:solidFill>
                            <a:srgbClr val="FFFFFF"/>
                          </a:solidFill>
                          <a:latin typeface="Arial"/>
                          <a:ea typeface="Arial"/>
                          <a:cs typeface="Arial"/>
                        </a:rPr>
                        <a:t>Etapa</a:t>
                      </a:r>
                    </a:p>
                  </a:txBody>
                  <a:tcPr anchor="ctr">
                    <a:solidFill>
                      <a:srgbClr val="0D5661"/>
                    </a:solidFill>
                  </a:tcPr>
                </a:tc>
                <a:tc>
                  <a:txBody>
                    <a:bodyPr/>
                    <a:lstStyle/>
                    <a:p>
                      <a:r>
                        <a:rPr sz="1500" b="1">
                          <a:solidFill>
                            <a:srgbClr val="FFFFFF"/>
                          </a:solidFill>
                          <a:latin typeface="Arial"/>
                          <a:ea typeface="Arial"/>
                          <a:cs typeface="Arial"/>
                        </a:rPr>
                        <a:t>Trabajo realizado</a:t>
                      </a:r>
                    </a:p>
                  </a:txBody>
                  <a:tcPr anchor="ctr">
                    <a:solidFill>
                      <a:srgbClr val="0D5661"/>
                    </a:solidFill>
                  </a:tcPr>
                </a:tc>
                <a:extLst>
                  <a:ext uri="{0D108BD9-81ED-4DB2-BD59-A6C34878D82A}">
                    <a16:rowId xmlns:a16="http://schemas.microsoft.com/office/drawing/2014/main" val="10000"/>
                  </a:ext>
                </a:extLst>
              </a:tr>
              <a:tr h="800100">
                <a:tc>
                  <a:txBody>
                    <a:bodyPr/>
                    <a:lstStyle/>
                    <a:p>
                      <a:r>
                        <a:rPr sz="1575" b="1">
                          <a:solidFill>
                            <a:srgbClr val="0D5661"/>
                          </a:solidFill>
                          <a:latin typeface="Arial"/>
                          <a:ea typeface="Arial"/>
                          <a:cs typeface="Arial"/>
                        </a:rPr>
                        <a:t>1 de septiembre</a:t>
                      </a:r>
                    </a:p>
                  </a:txBody>
                  <a:tcPr anchor="ctr">
                    <a:solidFill>
                      <a:srgbClr val="E8F1F0"/>
                    </a:solidFill>
                  </a:tcPr>
                </a:tc>
                <a:tc>
                  <a:txBody>
                    <a:bodyPr/>
                    <a:lstStyle/>
                    <a:p>
                      <a:r>
                        <a:rPr sz="1575">
                          <a:solidFill>
                            <a:srgbClr val="18323D"/>
                          </a:solidFill>
                          <a:latin typeface="Arial"/>
                          <a:ea typeface="Arial"/>
                          <a:cs typeface="Arial"/>
                        </a:rPr>
                        <a:t>Declaraciones, coordinación del Comité, revisión de fuentes y definición de metodología y matriz</a:t>
                      </a:r>
                    </a:p>
                  </a:txBody>
                  <a:tcPr anchor="ctr"/>
                </a:tc>
                <a:extLst>
                  <a:ext uri="{0D108BD9-81ED-4DB2-BD59-A6C34878D82A}">
                    <a16:rowId xmlns:a16="http://schemas.microsoft.com/office/drawing/2014/main" val="10001"/>
                  </a:ext>
                </a:extLst>
              </a:tr>
              <a:tr h="800100">
                <a:tc>
                  <a:txBody>
                    <a:bodyPr/>
                    <a:lstStyle/>
                    <a:p>
                      <a:r>
                        <a:rPr sz="1575" b="1">
                          <a:solidFill>
                            <a:srgbClr val="0D5661"/>
                          </a:solidFill>
                          <a:latin typeface="Arial"/>
                          <a:ea typeface="Arial"/>
                          <a:cs typeface="Arial"/>
                        </a:rPr>
                        <a:t>1  de septiembre</a:t>
                      </a:r>
                    </a:p>
                  </a:txBody>
                  <a:tcPr anchor="ctr">
                    <a:solidFill>
                      <a:srgbClr val="E8F1F0"/>
                    </a:solidFill>
                  </a:tcPr>
                </a:tc>
                <a:tc>
                  <a:txBody>
                    <a:bodyPr/>
                    <a:lstStyle/>
                    <a:p>
                      <a:r>
                        <a:rPr sz="1575">
                          <a:solidFill>
                            <a:srgbClr val="18323D"/>
                          </a:solidFill>
                          <a:latin typeface="Arial"/>
                          <a:ea typeface="Arial"/>
                          <a:cs typeface="Arial"/>
                        </a:rPr>
                        <a:t>Revisión individual de las seis matrices y remisión de aportes</a:t>
                      </a:r>
                    </a:p>
                  </a:txBody>
                  <a:tcPr anchor="ctr"/>
                </a:tc>
                <a:extLst>
                  <a:ext uri="{0D108BD9-81ED-4DB2-BD59-A6C34878D82A}">
                    <a16:rowId xmlns:a16="http://schemas.microsoft.com/office/drawing/2014/main" val="10002"/>
                  </a:ext>
                </a:extLst>
              </a:tr>
              <a:tr h="800100">
                <a:tc>
                  <a:txBody>
                    <a:bodyPr/>
                    <a:lstStyle/>
                    <a:p>
                      <a:r>
                        <a:rPr sz="1575" b="1">
                          <a:solidFill>
                            <a:srgbClr val="0D5661"/>
                          </a:solidFill>
                          <a:latin typeface="Arial"/>
                          <a:ea typeface="Arial"/>
                          <a:cs typeface="Arial"/>
                        </a:rPr>
                        <a:t>8 de septiembre</a:t>
                      </a:r>
                    </a:p>
                  </a:txBody>
                  <a:tcPr anchor="ctr">
                    <a:solidFill>
                      <a:srgbClr val="E8F1F0"/>
                    </a:solidFill>
                  </a:tcPr>
                </a:tc>
                <a:tc>
                  <a:txBody>
                    <a:bodyPr/>
                    <a:lstStyle/>
                    <a:p>
                      <a:r>
                        <a:rPr sz="1575">
                          <a:solidFill>
                            <a:srgbClr val="18323D"/>
                          </a:solidFill>
                          <a:latin typeface="Arial"/>
                          <a:ea typeface="Arial"/>
                          <a:cs typeface="Arial"/>
                        </a:rPr>
                        <a:t>Contraste de aportes, deliberación colectiva y establecimiento de valoraciones por consenso</a:t>
                      </a:r>
                    </a:p>
                  </a:txBody>
                  <a:tcPr anchor="ctr"/>
                </a:tc>
                <a:extLst>
                  <a:ext uri="{0D108BD9-81ED-4DB2-BD59-A6C34878D82A}">
                    <a16:rowId xmlns:a16="http://schemas.microsoft.com/office/drawing/2014/main" val="10003"/>
                  </a:ext>
                </a:extLst>
              </a:tr>
            </a:tbl>
          </a:graphicData>
        </a:graphic>
      </p:graphicFrame>
      <p:sp>
        <p:nvSpPr>
          <p:cNvPr id="6" name="Rectángulo 5">
            <a:extLst>
              <a:ext uri="{FF2B5EF4-FFF2-40B4-BE49-F238E27FC236}">
                <a16:creationId xmlns:a16="http://schemas.microsoft.com/office/drawing/2014/main" id="{3853D368-CCEC-4498-AC15-1946FF408089}"/>
              </a:ext>
            </a:extLst>
          </p:cNvPr>
          <p:cNvSpPr>
            <a:spLocks noGrp="1"/>
          </p:cNvSpPr>
          <p:nvPr/>
        </p:nvSpPr>
        <p:spPr>
          <a:xfrm>
            <a:off x="609600" y="5124450"/>
            <a:ext cx="10972800" cy="1009650"/>
          </a:xfrm>
          <a:prstGeom prst="rect">
            <a:avLst/>
          </a:prstGeom>
          <a:solidFill>
            <a:srgbClr val="E8F1F0"/>
          </a:solidFill>
          <a:ln w="0">
            <a:noFill/>
          </a:ln>
        </p:spPr>
        <p:txBody>
          <a:bodyPr wrap="square" lIns="228600" tIns="114300" rIns="228600" bIns="114300" anchor="ctr">
            <a:noAutofit/>
          </a:bodyPr>
          <a:lstStyle/>
          <a:p>
            <a:pPr algn="ctr">
              <a:buNone/>
              <a:defRPr sz="1800" b="1">
                <a:solidFill>
                  <a:srgbClr val="0D5661"/>
                </a:solidFill>
                <a:latin typeface="Arial"/>
                <a:ea typeface="Arial"/>
                <a:cs typeface="Arial"/>
              </a:defRPr>
            </a:pPr>
            <a:r>
              <a:rPr sz="1800" b="1">
                <a:solidFill>
                  <a:srgbClr val="0D5661"/>
                </a:solidFill>
                <a:latin typeface="Arial"/>
                <a:ea typeface="Arial"/>
                <a:cs typeface="Arial"/>
              </a:rPr>
              <a:t>El resultado combina revisión individual previa, contraste de aportes y deliberación colectiva. Las valoraciones reflejan el consenso del Comité.</a:t>
            </a:r>
          </a:p>
        </p:txBody>
      </p:sp>
      <p:sp>
        <p:nvSpPr>
          <p:cNvPr id="7" name="Conector recto 6">
            <a:extLst>
              <a:ext uri="{FF2B5EF4-FFF2-40B4-BE49-F238E27FC236}">
                <a16:creationId xmlns:a16="http://schemas.microsoft.com/office/drawing/2014/main" id="{A45A43EB-1CDA-4524-839E-EE9C6AF7B92E}"/>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8" name="Rectángulo 7">
            <a:extLst>
              <a:ext uri="{FF2B5EF4-FFF2-40B4-BE49-F238E27FC236}">
                <a16:creationId xmlns:a16="http://schemas.microsoft.com/office/drawing/2014/main" id="{B1044D44-1726-4A7A-B517-72E5184C55F7}"/>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1" name="Imagen 20"/>
          <p:cNvPicPr>
            <a:picLocks noChangeAspect="1"/>
          </p:cNvPicPr>
          <p:nvPr/>
        </p:nvPicPr>
        <p:blipFill>
          <a:blip r:embed="rId3"/>
          <a:stretch/>
        </p:blipFill>
        <p:spPr>
          <a:xfrm>
            <a:off x="209550" y="135790"/>
            <a:ext cx="1123950" cy="414220"/>
          </a:xfrm>
          <a:prstGeom prst="rect">
            <a:avLst/>
          </a:prstGeom>
        </p:spPr>
      </p:pic>
      <p:pic>
        <p:nvPicPr>
          <p:cNvPr id="22" name="Imagen 21"/>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41413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9047AD7F-37F0-4236-A7D7-6F8ECB1D3946}"/>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Metodología de análisis y valoración</a:t>
            </a:r>
          </a:p>
        </p:txBody>
      </p:sp>
      <p:sp>
        <p:nvSpPr>
          <p:cNvPr id="2" name="Rectángulo 1">
            <a:extLst>
              <a:ext uri="{FF2B5EF4-FFF2-40B4-BE49-F238E27FC236}">
                <a16:creationId xmlns:a16="http://schemas.microsoft.com/office/drawing/2014/main" id="{68712A7C-A08A-4E17-9F04-6F6E4D2D4650}"/>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MÉTODO</a:t>
            </a:r>
          </a:p>
        </p:txBody>
      </p:sp>
      <p:sp>
        <p:nvSpPr>
          <p:cNvPr id="3" name="Rectángulo 2">
            <a:extLst>
              <a:ext uri="{FF2B5EF4-FFF2-40B4-BE49-F238E27FC236}">
                <a16:creationId xmlns:a16="http://schemas.microsoft.com/office/drawing/2014/main" id="{A342212B-1046-4BF6-A73F-89E90F4988B7}"/>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7</a:t>
            </a:r>
          </a:p>
        </p:txBody>
      </p:sp>
      <p:sp>
        <p:nvSpPr>
          <p:cNvPr id="4" name="Conector recto 3">
            <a:extLst>
              <a:ext uri="{FF2B5EF4-FFF2-40B4-BE49-F238E27FC236}">
                <a16:creationId xmlns:a16="http://schemas.microsoft.com/office/drawing/2014/main" id="{5D8664D6-93BD-418F-AE4D-0D6DE6F8D0A5}"/>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E7CCB708-1467-4BB5-BE8F-7134441C7B20}"/>
              </a:ext>
            </a:extLst>
          </p:cNvPr>
          <p:cNvSpPr>
            <a:spLocks noGrp="1"/>
          </p:cNvSpPr>
          <p:nvPr/>
        </p:nvSpPr>
        <p:spPr>
          <a:xfrm>
            <a:off x="609600" y="1352550"/>
            <a:ext cx="4762500" cy="323850"/>
          </a:xfrm>
          <a:prstGeom prst="rect">
            <a:avLst/>
          </a:prstGeom>
          <a:noFill/>
          <a:ln w="0">
            <a:noFill/>
          </a:ln>
        </p:spPr>
        <p:txBody>
          <a:bodyPr wrap="square" lIns="0" tIns="0" rIns="0" bIns="0" anchor="t">
            <a:noAutofit/>
          </a:bodyPr>
          <a:lstStyle/>
          <a:p>
            <a:pPr algn="l">
              <a:lnSpc>
                <a:spcPct val="105000"/>
              </a:lnSpc>
              <a:buNone/>
              <a:defRPr sz="1950" b="1">
                <a:solidFill>
                  <a:srgbClr val="0D5661"/>
                </a:solidFill>
                <a:latin typeface="Arial"/>
                <a:ea typeface="Arial"/>
                <a:cs typeface="Arial"/>
              </a:defRPr>
            </a:pPr>
            <a:r>
              <a:rPr sz="1950" b="1">
                <a:solidFill>
                  <a:srgbClr val="0D5661"/>
                </a:solidFill>
                <a:latin typeface="Arial"/>
                <a:ea typeface="Arial"/>
                <a:cs typeface="Arial"/>
              </a:rPr>
              <a:t>Evidencia y método</a:t>
            </a:r>
          </a:p>
        </p:txBody>
      </p:sp>
      <p:sp>
        <p:nvSpPr>
          <p:cNvPr id="6" name="Rectángulo 5">
            <a:extLst>
              <a:ext uri="{FF2B5EF4-FFF2-40B4-BE49-F238E27FC236}">
                <a16:creationId xmlns:a16="http://schemas.microsoft.com/office/drawing/2014/main" id="{97E80985-93BC-414C-9E8F-A2DC49616B7B}"/>
              </a:ext>
            </a:extLst>
          </p:cNvPr>
          <p:cNvSpPr>
            <a:spLocks noGrp="1"/>
          </p:cNvSpPr>
          <p:nvPr/>
        </p:nvSpPr>
        <p:spPr>
          <a:xfrm>
            <a:off x="685799" y="1866900"/>
            <a:ext cx="5219701" cy="2286000"/>
          </a:xfrm>
          <a:prstGeom prst="rect">
            <a:avLst/>
          </a:prstGeom>
          <a:noFill/>
          <a:ln w="0">
            <a:noFill/>
          </a:ln>
        </p:spPr>
        <p:txBody>
          <a:bodyPr wrap="square" lIns="0" tIns="0" rIns="0" bIns="0">
            <a:noAutofit/>
          </a:bodyPr>
          <a:lstStyle/>
          <a:p>
            <a:pPr marL="400050" indent="-285750">
              <a:lnSpc>
                <a:spcPct val="106000"/>
              </a:lnSpc>
              <a:spcAft>
                <a:spcPts val="10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Información institucional y </a:t>
            </a:r>
            <a:r>
              <a:rPr sz="1650" dirty="0" err="1">
                <a:solidFill>
                  <a:srgbClr val="18323D"/>
                </a:solidFill>
                <a:latin typeface="Arial"/>
                <a:ea typeface="Arial"/>
                <a:cs typeface="Arial"/>
              </a:rPr>
              <a:t>evidencia</a:t>
            </a:r>
            <a:r>
              <a:rPr sz="1650" dirty="0">
                <a:solidFill>
                  <a:srgbClr val="18323D"/>
                </a:solidFill>
                <a:latin typeface="Arial"/>
                <a:ea typeface="Arial"/>
                <a:cs typeface="Arial"/>
              </a:rPr>
              <a:t> documental disponible.</a:t>
            </a:r>
          </a:p>
          <a:p>
            <a:pPr marL="400050" indent="-285750">
              <a:lnSpc>
                <a:spcPct val="106000"/>
              </a:lnSpc>
              <a:spcAft>
                <a:spcPts val="10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Seis </a:t>
            </a:r>
            <a:r>
              <a:rPr sz="1650" dirty="0" err="1">
                <a:solidFill>
                  <a:srgbClr val="18323D"/>
                </a:solidFill>
                <a:latin typeface="Arial"/>
                <a:ea typeface="Arial"/>
                <a:cs typeface="Arial"/>
              </a:rPr>
              <a:t>dimensiones</a:t>
            </a:r>
            <a:r>
              <a:rPr sz="1650" dirty="0">
                <a:solidFill>
                  <a:srgbClr val="18323D"/>
                </a:solidFill>
                <a:latin typeface="Arial"/>
                <a:ea typeface="Arial"/>
                <a:cs typeface="Arial"/>
              </a:rPr>
              <a:t> de </a:t>
            </a:r>
            <a:r>
              <a:rPr sz="1650" dirty="0" err="1">
                <a:solidFill>
                  <a:srgbClr val="18323D"/>
                </a:solidFill>
                <a:latin typeface="Arial"/>
                <a:ea typeface="Arial"/>
                <a:cs typeface="Arial"/>
              </a:rPr>
              <a:t>capacidad</a:t>
            </a:r>
            <a:r>
              <a:rPr sz="1650" dirty="0">
                <a:solidFill>
                  <a:srgbClr val="18323D"/>
                </a:solidFill>
                <a:latin typeface="Arial"/>
                <a:ea typeface="Arial"/>
                <a:cs typeface="Arial"/>
              </a:rPr>
              <a:t> y </a:t>
            </a:r>
            <a:r>
              <a:rPr sz="1650" dirty="0" err="1">
                <a:solidFill>
                  <a:srgbClr val="18323D"/>
                </a:solidFill>
                <a:latin typeface="Arial"/>
                <a:ea typeface="Arial"/>
                <a:cs typeface="Arial"/>
              </a:rPr>
              <a:t>condiciones</a:t>
            </a:r>
            <a:r>
              <a:rPr sz="1650" dirty="0">
                <a:solidFill>
                  <a:srgbClr val="18323D"/>
                </a:solidFill>
                <a:latin typeface="Arial"/>
                <a:ea typeface="Arial"/>
                <a:cs typeface="Arial"/>
              </a:rPr>
              <a:t> para el CS8.</a:t>
            </a:r>
          </a:p>
          <a:p>
            <a:pPr marL="400050" indent="-285750">
              <a:lnSpc>
                <a:spcPct val="106000"/>
              </a:lnSpc>
              <a:spcAft>
                <a:spcPts val="10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Revisión individual previa y </a:t>
            </a:r>
            <a:r>
              <a:rPr sz="1650" dirty="0" err="1">
                <a:solidFill>
                  <a:srgbClr val="18323D"/>
                </a:solidFill>
                <a:latin typeface="Arial"/>
                <a:ea typeface="Arial"/>
                <a:cs typeface="Arial"/>
              </a:rPr>
              <a:t>contraste</a:t>
            </a:r>
            <a:r>
              <a:rPr sz="1650" dirty="0">
                <a:solidFill>
                  <a:srgbClr val="18323D"/>
                </a:solidFill>
                <a:latin typeface="Arial"/>
                <a:ea typeface="Arial"/>
                <a:cs typeface="Arial"/>
              </a:rPr>
              <a:t> colectivo.</a:t>
            </a:r>
          </a:p>
          <a:p>
            <a:pPr marL="400050" indent="-285750">
              <a:lnSpc>
                <a:spcPct val="106000"/>
              </a:lnSpc>
              <a:spcAft>
                <a:spcPts val="10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Valoraciones</a:t>
            </a:r>
            <a:r>
              <a:rPr sz="1650" dirty="0">
                <a:solidFill>
                  <a:srgbClr val="18323D"/>
                </a:solidFill>
                <a:latin typeface="Arial"/>
                <a:ea typeface="Arial"/>
                <a:cs typeface="Arial"/>
              </a:rPr>
              <a:t> </a:t>
            </a:r>
            <a:r>
              <a:rPr sz="1650" dirty="0" err="1">
                <a:solidFill>
                  <a:srgbClr val="18323D"/>
                </a:solidFill>
                <a:latin typeface="Arial"/>
                <a:ea typeface="Arial"/>
                <a:cs typeface="Arial"/>
              </a:rPr>
              <a:t>establecidas</a:t>
            </a:r>
            <a:r>
              <a:rPr sz="1650" dirty="0">
                <a:solidFill>
                  <a:srgbClr val="18323D"/>
                </a:solidFill>
                <a:latin typeface="Arial"/>
                <a:ea typeface="Arial"/>
                <a:cs typeface="Arial"/>
              </a:rPr>
              <a:t> por </a:t>
            </a:r>
            <a:r>
              <a:rPr sz="1650" dirty="0" err="1">
                <a:solidFill>
                  <a:srgbClr val="18323D"/>
                </a:solidFill>
                <a:latin typeface="Arial"/>
                <a:ea typeface="Arial"/>
                <a:cs typeface="Arial"/>
              </a:rPr>
              <a:t>consenso</a:t>
            </a:r>
            <a:r>
              <a:rPr sz="1650" dirty="0">
                <a:solidFill>
                  <a:srgbClr val="18323D"/>
                </a:solidFill>
                <a:latin typeface="Arial"/>
                <a:ea typeface="Arial"/>
                <a:cs typeface="Arial"/>
              </a:rPr>
              <a:t> del Comité.</a:t>
            </a:r>
          </a:p>
        </p:txBody>
      </p:sp>
      <p:sp>
        <p:nvSpPr>
          <p:cNvPr id="7" name="Rectángulo 6">
            <a:extLst>
              <a:ext uri="{FF2B5EF4-FFF2-40B4-BE49-F238E27FC236}">
                <a16:creationId xmlns:a16="http://schemas.microsoft.com/office/drawing/2014/main" id="{4E0E2B3C-6225-488F-995C-562E8C2B505E}"/>
              </a:ext>
            </a:extLst>
          </p:cNvPr>
          <p:cNvSpPr>
            <a:spLocks noGrp="1"/>
          </p:cNvSpPr>
          <p:nvPr/>
        </p:nvSpPr>
        <p:spPr>
          <a:xfrm>
            <a:off x="609600" y="4324350"/>
            <a:ext cx="4762500" cy="285750"/>
          </a:xfrm>
          <a:prstGeom prst="rect">
            <a:avLst/>
          </a:prstGeom>
          <a:noFill/>
          <a:ln w="0">
            <a:noFill/>
          </a:ln>
        </p:spPr>
        <p:txBody>
          <a:bodyPr wrap="square" lIns="0" tIns="0" rIns="0" bIns="0" anchor="t">
            <a:noAutofit/>
          </a:bodyPr>
          <a:lstStyle/>
          <a:p>
            <a:pPr algn="l">
              <a:lnSpc>
                <a:spcPct val="105000"/>
              </a:lnSpc>
              <a:buNone/>
              <a:defRPr sz="1575" b="1">
                <a:solidFill>
                  <a:srgbClr val="5E6B70"/>
                </a:solidFill>
                <a:latin typeface="Arial"/>
                <a:ea typeface="Arial"/>
                <a:cs typeface="Arial"/>
              </a:defRPr>
            </a:pPr>
            <a:r>
              <a:rPr sz="1575" b="1">
                <a:solidFill>
                  <a:srgbClr val="5E6B70"/>
                </a:solidFill>
                <a:latin typeface="Arial"/>
                <a:ea typeface="Arial"/>
                <a:cs typeface="Arial"/>
              </a:rPr>
              <a:t>Fuentes principales</a:t>
            </a:r>
          </a:p>
        </p:txBody>
      </p:sp>
      <p:sp>
        <p:nvSpPr>
          <p:cNvPr id="8" name="Rectángulo 7">
            <a:extLst>
              <a:ext uri="{FF2B5EF4-FFF2-40B4-BE49-F238E27FC236}">
                <a16:creationId xmlns:a16="http://schemas.microsoft.com/office/drawing/2014/main" id="{9B405C00-3F83-4CEE-81E8-BBDE1D08D997}"/>
              </a:ext>
            </a:extLst>
          </p:cNvPr>
          <p:cNvSpPr>
            <a:spLocks noGrp="1"/>
          </p:cNvSpPr>
          <p:nvPr/>
        </p:nvSpPr>
        <p:spPr>
          <a:xfrm>
            <a:off x="552450" y="4686300"/>
            <a:ext cx="4857750" cy="1295400"/>
          </a:xfrm>
          <a:prstGeom prst="rect">
            <a:avLst/>
          </a:prstGeom>
          <a:noFill/>
          <a:ln w="0">
            <a:noFill/>
          </a:ln>
        </p:spPr>
        <p:txBody>
          <a:bodyPr wrap="square" lIns="0" tIns="0" rIns="0" bIns="0" anchor="t">
            <a:noAutofit/>
          </a:bodyPr>
          <a:lstStyle/>
          <a:p>
            <a:pPr algn="ctr">
              <a:lnSpc>
                <a:spcPct val="115000"/>
              </a:lnSpc>
              <a:spcAft>
                <a:spcPts val="1000"/>
              </a:spcAft>
              <a:buNone/>
            </a:pPr>
            <a:r>
              <a:rPr sz="1425" b="0" dirty="0">
                <a:solidFill>
                  <a:srgbClr val="5E6B70"/>
                </a:solidFill>
                <a:latin typeface="Arial"/>
                <a:ea typeface="Arial"/>
                <a:cs typeface="Arial"/>
              </a:rPr>
              <a:t>Carta de Asignación, </a:t>
            </a:r>
            <a:r>
              <a:rPr sz="1425" b="0" dirty="0" err="1">
                <a:solidFill>
                  <a:srgbClr val="5E6B70"/>
                </a:solidFill>
                <a:latin typeface="Arial"/>
                <a:ea typeface="Arial"/>
                <a:cs typeface="Arial"/>
              </a:rPr>
              <a:t>orientaciones</a:t>
            </a:r>
            <a:r>
              <a:rPr sz="1425" b="0" dirty="0">
                <a:solidFill>
                  <a:srgbClr val="5E6B70"/>
                </a:solidFill>
                <a:latin typeface="Arial"/>
                <a:ea typeface="Arial"/>
                <a:cs typeface="Arial"/>
              </a:rPr>
              <a:t> del Fondo Mundial, </a:t>
            </a:r>
            <a:r>
              <a:rPr sz="1425" b="0" dirty="0" err="1">
                <a:solidFill>
                  <a:srgbClr val="5E6B70"/>
                </a:solidFill>
                <a:latin typeface="Arial"/>
                <a:ea typeface="Arial"/>
                <a:cs typeface="Arial"/>
              </a:rPr>
              <a:t>Auditoría</a:t>
            </a:r>
            <a:r>
              <a:rPr sz="1425" b="0" dirty="0">
                <a:solidFill>
                  <a:srgbClr val="5E6B70"/>
                </a:solidFill>
                <a:latin typeface="Arial"/>
                <a:ea typeface="Arial"/>
                <a:cs typeface="Arial"/>
              </a:rPr>
              <a:t> Integral 2024 MINSAL, Carta de </a:t>
            </a:r>
            <a:r>
              <a:rPr sz="1425" b="0" dirty="0" err="1">
                <a:solidFill>
                  <a:srgbClr val="5E6B70"/>
                </a:solidFill>
                <a:latin typeface="Arial"/>
                <a:ea typeface="Arial"/>
                <a:cs typeface="Arial"/>
              </a:rPr>
              <a:t>Desempeño</a:t>
            </a:r>
            <a:r>
              <a:rPr sz="1425" b="0" dirty="0">
                <a:solidFill>
                  <a:srgbClr val="5E6B70"/>
                </a:solidFill>
                <a:latin typeface="Arial"/>
                <a:ea typeface="Arial"/>
                <a:cs typeface="Arial"/>
              </a:rPr>
              <a:t> 2025, </a:t>
            </a:r>
            <a:r>
              <a:rPr sz="1425" b="0" dirty="0" err="1">
                <a:solidFill>
                  <a:srgbClr val="5E6B70"/>
                </a:solidFill>
                <a:latin typeface="Arial"/>
                <a:ea typeface="Arial"/>
                <a:cs typeface="Arial"/>
              </a:rPr>
              <a:t>tableros</a:t>
            </a:r>
            <a:r>
              <a:rPr sz="1425" b="0" dirty="0">
                <a:solidFill>
                  <a:srgbClr val="5E6B70"/>
                </a:solidFill>
                <a:latin typeface="Arial"/>
                <a:ea typeface="Arial"/>
                <a:cs typeface="Arial"/>
              </a:rPr>
              <a:t> de VIH y TB, información </a:t>
            </a:r>
            <a:r>
              <a:rPr sz="1425" b="0" dirty="0" err="1">
                <a:solidFill>
                  <a:srgbClr val="5E6B70"/>
                </a:solidFill>
                <a:latin typeface="Arial"/>
                <a:ea typeface="Arial"/>
                <a:cs typeface="Arial"/>
              </a:rPr>
              <a:t>financiera</a:t>
            </a:r>
            <a:r>
              <a:rPr sz="1425" b="0" dirty="0">
                <a:solidFill>
                  <a:srgbClr val="5E6B70"/>
                </a:solidFill>
                <a:latin typeface="Arial"/>
                <a:ea typeface="Arial"/>
                <a:cs typeface="Arial"/>
              </a:rPr>
              <a:t> y </a:t>
            </a:r>
            <a:r>
              <a:rPr sz="1425" b="0" dirty="0" err="1">
                <a:solidFill>
                  <a:srgbClr val="5E6B70"/>
                </a:solidFill>
                <a:latin typeface="Arial"/>
                <a:ea typeface="Arial"/>
                <a:cs typeface="Arial"/>
              </a:rPr>
              <a:t>documentos</a:t>
            </a:r>
            <a:r>
              <a:rPr sz="1425" b="0" dirty="0">
                <a:solidFill>
                  <a:srgbClr val="5E6B70"/>
                </a:solidFill>
                <a:latin typeface="Arial"/>
                <a:ea typeface="Arial"/>
                <a:cs typeface="Arial"/>
              </a:rPr>
              <a:t> de </a:t>
            </a:r>
            <a:r>
              <a:rPr sz="1425" b="0" dirty="0" err="1">
                <a:solidFill>
                  <a:srgbClr val="5E6B70"/>
                </a:solidFill>
                <a:latin typeface="Arial"/>
                <a:ea typeface="Arial"/>
                <a:cs typeface="Arial"/>
              </a:rPr>
              <a:t>transición</a:t>
            </a:r>
            <a:r>
              <a:rPr sz="1425" b="0" dirty="0">
                <a:solidFill>
                  <a:srgbClr val="5E6B70"/>
                </a:solidFill>
                <a:latin typeface="Arial"/>
                <a:ea typeface="Arial"/>
                <a:cs typeface="Arial"/>
              </a:rPr>
              <a:t> y </a:t>
            </a:r>
            <a:r>
              <a:rPr sz="1425" b="0" dirty="0" err="1">
                <a:solidFill>
                  <a:srgbClr val="5E6B70"/>
                </a:solidFill>
                <a:latin typeface="Arial"/>
                <a:ea typeface="Arial"/>
                <a:cs typeface="Arial"/>
              </a:rPr>
              <a:t>sostenibilidad</a:t>
            </a:r>
            <a:r>
              <a:rPr sz="1425" b="0" dirty="0">
                <a:solidFill>
                  <a:srgbClr val="5E6B70"/>
                </a:solidFill>
                <a:latin typeface="Arial"/>
                <a:ea typeface="Arial"/>
                <a:cs typeface="Arial"/>
              </a:rPr>
              <a:t>.</a:t>
            </a:r>
            <a:r>
              <a:rPr sz="1600" b="1" dirty="0">
                <a:latin typeface="Arial"/>
                <a:ea typeface="Arial"/>
                <a:cs typeface="Arial"/>
              </a:rPr>
              <a:t> </a:t>
            </a:r>
            <a:r>
              <a:rPr sz="1425" dirty="0">
                <a:solidFill>
                  <a:srgbClr val="5E6B70"/>
                </a:solidFill>
                <a:latin typeface="Arial"/>
                <a:ea typeface="Arial"/>
                <a:cs typeface="Arial"/>
              </a:rPr>
              <a:t>Resumen de </a:t>
            </a:r>
            <a:r>
              <a:rPr sz="1425" dirty="0" err="1">
                <a:solidFill>
                  <a:srgbClr val="5E6B70"/>
                </a:solidFill>
                <a:latin typeface="Arial"/>
                <a:ea typeface="Arial"/>
                <a:cs typeface="Arial"/>
              </a:rPr>
              <a:t>hallazgos</a:t>
            </a:r>
            <a:r>
              <a:rPr sz="1425" dirty="0">
                <a:solidFill>
                  <a:srgbClr val="5E6B70"/>
                </a:solidFill>
                <a:latin typeface="Arial"/>
                <a:ea typeface="Arial"/>
                <a:cs typeface="Arial"/>
              </a:rPr>
              <a:t> del </a:t>
            </a:r>
            <a:r>
              <a:rPr sz="1425" dirty="0" err="1">
                <a:solidFill>
                  <a:srgbClr val="5E6B70"/>
                </a:solidFill>
                <a:latin typeface="Arial"/>
                <a:ea typeface="Arial"/>
                <a:cs typeface="Arial"/>
              </a:rPr>
              <a:t>monitoreo</a:t>
            </a:r>
            <a:r>
              <a:rPr sz="1425" dirty="0">
                <a:solidFill>
                  <a:srgbClr val="5E6B70"/>
                </a:solidFill>
                <a:latin typeface="Arial"/>
                <a:ea typeface="Arial"/>
                <a:cs typeface="Arial"/>
              </a:rPr>
              <a:t> </a:t>
            </a:r>
            <a:r>
              <a:rPr sz="1425" dirty="0" err="1">
                <a:solidFill>
                  <a:srgbClr val="5E6B70"/>
                </a:solidFill>
                <a:latin typeface="Arial"/>
                <a:ea typeface="Arial"/>
                <a:cs typeface="Arial"/>
              </a:rPr>
              <a:t>estratégico</a:t>
            </a:r>
            <a:r>
              <a:rPr sz="1425" dirty="0">
                <a:solidFill>
                  <a:srgbClr val="5E6B70"/>
                </a:solidFill>
                <a:latin typeface="Arial"/>
                <a:ea typeface="Arial"/>
                <a:cs typeface="Arial"/>
              </a:rPr>
              <a:t> </a:t>
            </a:r>
            <a:r>
              <a:rPr sz="1425" dirty="0" err="1">
                <a:solidFill>
                  <a:srgbClr val="5E6B70"/>
                </a:solidFill>
                <a:latin typeface="Arial"/>
                <a:ea typeface="Arial"/>
                <a:cs typeface="Arial"/>
              </a:rPr>
              <a:t>relacionados</a:t>
            </a:r>
            <a:r>
              <a:rPr sz="1425" dirty="0">
                <a:solidFill>
                  <a:srgbClr val="5E6B70"/>
                </a:solidFill>
                <a:latin typeface="Arial"/>
                <a:ea typeface="Arial"/>
                <a:cs typeface="Arial"/>
              </a:rPr>
              <a:t> con MINSAL</a:t>
            </a:r>
          </a:p>
          <a:p>
            <a:pPr algn="l">
              <a:lnSpc>
                <a:spcPct val="108000"/>
              </a:lnSpc>
              <a:buNone/>
              <a:defRPr sz="1425" b="0">
                <a:solidFill>
                  <a:srgbClr val="5E6B70"/>
                </a:solidFill>
                <a:latin typeface="Arial"/>
                <a:ea typeface="Arial"/>
                <a:cs typeface="Arial"/>
              </a:defRPr>
            </a:pPr>
            <a:endParaRPr sz="1425" b="0" dirty="0">
              <a:solidFill>
                <a:srgbClr val="5E6B70"/>
              </a:solidFill>
              <a:latin typeface="Arial"/>
              <a:ea typeface="Arial"/>
              <a:cs typeface="Arial"/>
            </a:endParaRPr>
          </a:p>
        </p:txBody>
      </p:sp>
      <p:sp>
        <p:nvSpPr>
          <p:cNvPr id="9" name="Rectángulo 8">
            <a:extLst>
              <a:ext uri="{FF2B5EF4-FFF2-40B4-BE49-F238E27FC236}">
                <a16:creationId xmlns:a16="http://schemas.microsoft.com/office/drawing/2014/main" id="{59B4FE95-1512-49C8-A5E1-D070AF50AFA1}"/>
              </a:ext>
            </a:extLst>
          </p:cNvPr>
          <p:cNvSpPr>
            <a:spLocks noGrp="1"/>
          </p:cNvSpPr>
          <p:nvPr/>
        </p:nvSpPr>
        <p:spPr>
          <a:xfrm>
            <a:off x="6286500" y="1352550"/>
            <a:ext cx="4953000" cy="323850"/>
          </a:xfrm>
          <a:prstGeom prst="rect">
            <a:avLst/>
          </a:prstGeom>
          <a:noFill/>
          <a:ln w="0">
            <a:noFill/>
          </a:ln>
        </p:spPr>
        <p:txBody>
          <a:bodyPr wrap="square" lIns="0" tIns="0" rIns="0" bIns="0" anchor="t">
            <a:noAutofit/>
          </a:bodyPr>
          <a:lstStyle/>
          <a:p>
            <a:pPr algn="l">
              <a:lnSpc>
                <a:spcPct val="105000"/>
              </a:lnSpc>
              <a:buNone/>
              <a:defRPr sz="1950" b="1">
                <a:solidFill>
                  <a:srgbClr val="0D5661"/>
                </a:solidFill>
                <a:latin typeface="Arial"/>
                <a:ea typeface="Arial"/>
                <a:cs typeface="Arial"/>
              </a:defRPr>
            </a:pPr>
            <a:r>
              <a:rPr sz="1950" b="1">
                <a:solidFill>
                  <a:srgbClr val="0D5661"/>
                </a:solidFill>
                <a:latin typeface="Arial"/>
                <a:ea typeface="Arial"/>
                <a:cs typeface="Arial"/>
              </a:rPr>
              <a:t>Escala de valoración</a:t>
            </a:r>
          </a:p>
        </p:txBody>
      </p:sp>
      <p:graphicFrame>
        <p:nvGraphicFramePr>
          <p:cNvPr id="27" name="Tabla 22"/>
          <p:cNvGraphicFramePr/>
          <p:nvPr/>
        </p:nvGraphicFramePr>
        <p:xfrm>
          <a:off x="6286500" y="1828800"/>
          <a:ext cx="5295900" cy="2838452"/>
        </p:xfrm>
        <a:graphic>
          <a:graphicData uri="http://schemas.openxmlformats.org/drawingml/2006/table">
            <a:tbl>
              <a:tblPr/>
              <a:tblGrid>
                <a:gridCol w="2152650">
                  <a:extLst>
                    <a:ext uri="{9D8B030D-6E8A-4147-A177-3AD203B41FA5}">
                      <a16:colId xmlns:a16="http://schemas.microsoft.com/office/drawing/2014/main" val="20000"/>
                    </a:ext>
                  </a:extLst>
                </a:gridCol>
                <a:gridCol w="3143250">
                  <a:extLst>
                    <a:ext uri="{9D8B030D-6E8A-4147-A177-3AD203B41FA5}">
                      <a16:colId xmlns:a16="http://schemas.microsoft.com/office/drawing/2014/main" val="20001"/>
                    </a:ext>
                  </a:extLst>
                </a:gridCol>
              </a:tblGrid>
              <a:tr h="709613">
                <a:tc>
                  <a:txBody>
                    <a:bodyPr/>
                    <a:lstStyle/>
                    <a:p>
                      <a:r>
                        <a:rPr sz="1275" b="1">
                          <a:solidFill>
                            <a:srgbClr val="0D5661"/>
                          </a:solidFill>
                          <a:latin typeface="Arial"/>
                          <a:ea typeface="Arial"/>
                          <a:cs typeface="Arial"/>
                        </a:rPr>
                        <a:t>Adecuado</a:t>
                      </a:r>
                    </a:p>
                  </a:txBody>
                  <a:tcPr anchor="ctr">
                    <a:solidFill>
                      <a:srgbClr val="E8F1F0"/>
                    </a:solidFill>
                  </a:tcPr>
                </a:tc>
                <a:tc>
                  <a:txBody>
                    <a:bodyPr/>
                    <a:lstStyle/>
                    <a:p>
                      <a:r>
                        <a:rPr sz="1275">
                          <a:solidFill>
                            <a:srgbClr val="18323D"/>
                          </a:solidFill>
                          <a:latin typeface="Arial"/>
                          <a:ea typeface="Arial"/>
                          <a:cs typeface="Arial"/>
                        </a:rPr>
                        <a:t>Capacidad suficiente, sin brechas relevantes</a:t>
                      </a:r>
                    </a:p>
                  </a:txBody>
                  <a:tcPr anchor="ctr"/>
                </a:tc>
                <a:extLst>
                  <a:ext uri="{0D108BD9-81ED-4DB2-BD59-A6C34878D82A}">
                    <a16:rowId xmlns:a16="http://schemas.microsoft.com/office/drawing/2014/main" val="10000"/>
                  </a:ext>
                </a:extLst>
              </a:tr>
              <a:tr h="709613">
                <a:tc>
                  <a:txBody>
                    <a:bodyPr/>
                    <a:lstStyle/>
                    <a:p>
                      <a:r>
                        <a:rPr sz="1275" b="1">
                          <a:solidFill>
                            <a:srgbClr val="0D5661"/>
                          </a:solidFill>
                          <a:latin typeface="Arial"/>
                          <a:ea typeface="Arial"/>
                          <a:cs typeface="Arial"/>
                        </a:rPr>
                        <a:t>Adecuado con aspectos por fortalecer</a:t>
                      </a:r>
                    </a:p>
                  </a:txBody>
                  <a:tcPr anchor="ctr">
                    <a:solidFill>
                      <a:srgbClr val="E8F1F0"/>
                    </a:solidFill>
                  </a:tcPr>
                </a:tc>
                <a:tc>
                  <a:txBody>
                    <a:bodyPr/>
                    <a:lstStyle/>
                    <a:p>
                      <a:r>
                        <a:rPr sz="1275">
                          <a:solidFill>
                            <a:srgbClr val="18323D"/>
                          </a:solidFill>
                          <a:latin typeface="Arial"/>
                          <a:ea typeface="Arial"/>
                          <a:cs typeface="Arial"/>
                        </a:rPr>
                        <a:t>Capacidad demostrada con asuntos de seguimiento, fortalecimiento o mitigación</a:t>
                      </a:r>
                    </a:p>
                  </a:txBody>
                  <a:tcPr anchor="ctr"/>
                </a:tc>
                <a:extLst>
                  <a:ext uri="{0D108BD9-81ED-4DB2-BD59-A6C34878D82A}">
                    <a16:rowId xmlns:a16="http://schemas.microsoft.com/office/drawing/2014/main" val="10001"/>
                  </a:ext>
                </a:extLst>
              </a:tr>
              <a:tr h="709613">
                <a:tc>
                  <a:txBody>
                    <a:bodyPr/>
                    <a:lstStyle/>
                    <a:p>
                      <a:r>
                        <a:rPr sz="1275" b="1">
                          <a:solidFill>
                            <a:srgbClr val="0D5661"/>
                          </a:solidFill>
                          <a:latin typeface="Arial"/>
                          <a:ea typeface="Arial"/>
                          <a:cs typeface="Arial"/>
                        </a:rPr>
                        <a:t>Requiere fortalecimiento significativo</a:t>
                      </a:r>
                    </a:p>
                  </a:txBody>
                  <a:tcPr anchor="ctr">
                    <a:solidFill>
                      <a:srgbClr val="E8F1F0"/>
                    </a:solidFill>
                  </a:tcPr>
                </a:tc>
                <a:tc>
                  <a:txBody>
                    <a:bodyPr/>
                    <a:lstStyle/>
                    <a:p>
                      <a:r>
                        <a:rPr sz="1275">
                          <a:solidFill>
                            <a:srgbClr val="18323D"/>
                          </a:solidFill>
                          <a:latin typeface="Arial"/>
                          <a:ea typeface="Arial"/>
                          <a:cs typeface="Arial"/>
                        </a:rPr>
                        <a:t>Brechas relevantes que pueden afectar las funciones analizadas</a:t>
                      </a:r>
                    </a:p>
                  </a:txBody>
                  <a:tcPr anchor="ctr"/>
                </a:tc>
                <a:extLst>
                  <a:ext uri="{0D108BD9-81ED-4DB2-BD59-A6C34878D82A}">
                    <a16:rowId xmlns:a16="http://schemas.microsoft.com/office/drawing/2014/main" val="10002"/>
                  </a:ext>
                </a:extLst>
              </a:tr>
              <a:tr h="709613">
                <a:tc>
                  <a:txBody>
                    <a:bodyPr/>
                    <a:lstStyle/>
                    <a:p>
                      <a:r>
                        <a:rPr sz="1275" b="1">
                          <a:solidFill>
                            <a:srgbClr val="0D5661"/>
                          </a:solidFill>
                          <a:latin typeface="Arial"/>
                          <a:ea typeface="Arial"/>
                          <a:cs typeface="Arial"/>
                        </a:rPr>
                        <a:t>Información insuficiente</a:t>
                      </a:r>
                    </a:p>
                  </a:txBody>
                  <a:tcPr anchor="ctr">
                    <a:solidFill>
                      <a:srgbClr val="E8F1F0"/>
                    </a:solidFill>
                  </a:tcPr>
                </a:tc>
                <a:tc>
                  <a:txBody>
                    <a:bodyPr/>
                    <a:lstStyle/>
                    <a:p>
                      <a:r>
                        <a:rPr sz="1275">
                          <a:solidFill>
                            <a:srgbClr val="18323D"/>
                          </a:solidFill>
                          <a:latin typeface="Arial"/>
                          <a:ea typeface="Arial"/>
                          <a:cs typeface="Arial"/>
                        </a:rPr>
                        <a:t>La evidencia no permite sustentar una conclusión</a:t>
                      </a:r>
                    </a:p>
                  </a:txBody>
                  <a:tcPr anchor="ctr"/>
                </a:tc>
                <a:extLst>
                  <a:ext uri="{0D108BD9-81ED-4DB2-BD59-A6C34878D82A}">
                    <a16:rowId xmlns:a16="http://schemas.microsoft.com/office/drawing/2014/main" val="10003"/>
                  </a:ext>
                </a:extLst>
              </a:tr>
            </a:tbl>
          </a:graphicData>
        </a:graphic>
      </p:graphicFrame>
      <p:sp>
        <p:nvSpPr>
          <p:cNvPr id="11" name="Rectángulo 10">
            <a:extLst>
              <a:ext uri="{FF2B5EF4-FFF2-40B4-BE49-F238E27FC236}">
                <a16:creationId xmlns:a16="http://schemas.microsoft.com/office/drawing/2014/main" id="{AECA9FE1-3097-4BA9-A509-4ACA339E0901}"/>
              </a:ext>
            </a:extLst>
          </p:cNvPr>
          <p:cNvSpPr>
            <a:spLocks noGrp="1"/>
          </p:cNvSpPr>
          <p:nvPr/>
        </p:nvSpPr>
        <p:spPr>
          <a:xfrm>
            <a:off x="6286500" y="4933950"/>
            <a:ext cx="5295900" cy="1047750"/>
          </a:xfrm>
          <a:prstGeom prst="rect">
            <a:avLst/>
          </a:prstGeom>
          <a:solidFill>
            <a:srgbClr val="F5EDD8"/>
          </a:solidFill>
          <a:ln w="0">
            <a:noFill/>
          </a:ln>
        </p:spPr>
        <p:txBody>
          <a:bodyPr wrap="square" lIns="190500" tIns="114300" rIns="190500" bIns="114300" anchor="ctr">
            <a:noAutofit/>
          </a:bodyPr>
          <a:lstStyle/>
          <a:p>
            <a:pPr>
              <a:buNone/>
              <a:defRPr sz="1575" b="1">
                <a:solidFill>
                  <a:srgbClr val="76561B"/>
                </a:solidFill>
                <a:latin typeface="Arial"/>
                <a:ea typeface="Arial"/>
                <a:cs typeface="Arial"/>
              </a:defRPr>
            </a:pPr>
            <a:r>
              <a:rPr sz="1575" b="1">
                <a:solidFill>
                  <a:srgbClr val="76561B"/>
                </a:solidFill>
                <a:latin typeface="Arial"/>
                <a:ea typeface="Arial"/>
                <a:cs typeface="Arial"/>
              </a:rPr>
              <a:t>Las dimensiones no tienen ponderación numérica. No se suman, promedian ni convierten en una calificación global.</a:t>
            </a:r>
          </a:p>
        </p:txBody>
      </p:sp>
      <p:sp>
        <p:nvSpPr>
          <p:cNvPr id="12" name="Conector recto 11">
            <a:extLst>
              <a:ext uri="{FF2B5EF4-FFF2-40B4-BE49-F238E27FC236}">
                <a16:creationId xmlns:a16="http://schemas.microsoft.com/office/drawing/2014/main" id="{DE8682D3-90D1-45F3-AB20-137AC62BFB57}"/>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A747503F-1A56-464F-870E-146F5F3D574A}"/>
              </a:ext>
            </a:extLst>
          </p:cNvPr>
          <p:cNvSpPr>
            <a:spLocks noGrp="1"/>
          </p:cNvSpPr>
          <p:nvPr/>
        </p:nvSpPr>
        <p:spPr>
          <a:xfrm>
            <a:off x="609600" y="6248398"/>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1" name="Imagen 30"/>
          <p:cNvPicPr>
            <a:picLocks noChangeAspect="1"/>
          </p:cNvPicPr>
          <p:nvPr/>
        </p:nvPicPr>
        <p:blipFill>
          <a:blip r:embed="rId3"/>
          <a:stretch/>
        </p:blipFill>
        <p:spPr>
          <a:xfrm>
            <a:off x="209550" y="135790"/>
            <a:ext cx="1123950" cy="414220"/>
          </a:xfrm>
          <a:prstGeom prst="rect">
            <a:avLst/>
          </a:prstGeom>
        </p:spPr>
      </p:pic>
      <p:pic>
        <p:nvPicPr>
          <p:cNvPr id="32" name="Imagen 31"/>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948851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BDF1CB9A-F535-47E4-ACB7-7111BA140F31}"/>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3000" b="1">
                <a:solidFill>
                  <a:srgbClr val="173A4B"/>
                </a:solidFill>
                <a:latin typeface="Arial"/>
                <a:ea typeface="Arial"/>
                <a:cs typeface="Arial"/>
              </a:defRPr>
            </a:pPr>
            <a:r>
              <a:rPr sz="3000" b="1">
                <a:solidFill>
                  <a:srgbClr val="173A4B"/>
                </a:solidFill>
                <a:latin typeface="Arial"/>
                <a:ea typeface="Arial"/>
                <a:cs typeface="Arial"/>
              </a:rPr>
              <a:t>Panorama general de resultados</a:t>
            </a:r>
          </a:p>
        </p:txBody>
      </p:sp>
      <p:sp>
        <p:nvSpPr>
          <p:cNvPr id="2" name="Rectángulo 1">
            <a:extLst>
              <a:ext uri="{FF2B5EF4-FFF2-40B4-BE49-F238E27FC236}">
                <a16:creationId xmlns:a16="http://schemas.microsoft.com/office/drawing/2014/main" id="{201A4D91-572D-461E-8501-AC7829159E8D}"/>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a:t>
            </a:r>
          </a:p>
        </p:txBody>
      </p:sp>
      <p:sp>
        <p:nvSpPr>
          <p:cNvPr id="3" name="Rectángulo 2">
            <a:extLst>
              <a:ext uri="{FF2B5EF4-FFF2-40B4-BE49-F238E27FC236}">
                <a16:creationId xmlns:a16="http://schemas.microsoft.com/office/drawing/2014/main" id="{71AAC6D0-F8E8-44E1-965D-3C8FD378DEF0}"/>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8</a:t>
            </a:r>
          </a:p>
        </p:txBody>
      </p:sp>
      <p:sp>
        <p:nvSpPr>
          <p:cNvPr id="4" name="Conector recto 3">
            <a:extLst>
              <a:ext uri="{FF2B5EF4-FFF2-40B4-BE49-F238E27FC236}">
                <a16:creationId xmlns:a16="http://schemas.microsoft.com/office/drawing/2014/main" id="{21A25ACF-6110-4510-A0C7-2808A2CD3703}"/>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graphicFrame>
        <p:nvGraphicFramePr>
          <p:cNvPr id="17" name="Tabla 12"/>
          <p:cNvGraphicFramePr/>
          <p:nvPr/>
        </p:nvGraphicFramePr>
        <p:xfrm>
          <a:off x="609600" y="1409700"/>
          <a:ext cx="10972800" cy="3943352"/>
        </p:xfrm>
        <a:graphic>
          <a:graphicData uri="http://schemas.openxmlformats.org/drawingml/2006/table">
            <a:tbl>
              <a:tblPr/>
              <a:tblGrid>
                <a:gridCol w="6303523">
                  <a:extLst>
                    <a:ext uri="{9D8B030D-6E8A-4147-A177-3AD203B41FA5}">
                      <a16:colId xmlns:a16="http://schemas.microsoft.com/office/drawing/2014/main" val="20000"/>
                    </a:ext>
                  </a:extLst>
                </a:gridCol>
                <a:gridCol w="4669277">
                  <a:extLst>
                    <a:ext uri="{9D8B030D-6E8A-4147-A177-3AD203B41FA5}">
                      <a16:colId xmlns:a16="http://schemas.microsoft.com/office/drawing/2014/main" val="20001"/>
                    </a:ext>
                  </a:extLst>
                </a:gridCol>
              </a:tblGrid>
              <a:tr h="563336">
                <a:tc>
                  <a:txBody>
                    <a:bodyPr/>
                    <a:lstStyle/>
                    <a:p>
                      <a:r>
                        <a:rPr sz="1425" b="1">
                          <a:solidFill>
                            <a:srgbClr val="FFFFFF"/>
                          </a:solidFill>
                          <a:latin typeface="Arial"/>
                          <a:ea typeface="Arial"/>
                          <a:cs typeface="Arial"/>
                        </a:rPr>
                        <a:t>Dimensión</a:t>
                      </a:r>
                    </a:p>
                  </a:txBody>
                  <a:tcPr anchor="ctr">
                    <a:solidFill>
                      <a:srgbClr val="0D5661"/>
                    </a:solidFill>
                  </a:tcPr>
                </a:tc>
                <a:tc>
                  <a:txBody>
                    <a:bodyPr/>
                    <a:lstStyle/>
                    <a:p>
                      <a:r>
                        <a:rPr sz="1425" b="1">
                          <a:solidFill>
                            <a:srgbClr val="FFFFFF"/>
                          </a:solidFill>
                          <a:latin typeface="Arial"/>
                          <a:ea typeface="Arial"/>
                          <a:cs typeface="Arial"/>
                        </a:rPr>
                        <a:t>Valoración del Comité</a:t>
                      </a:r>
                    </a:p>
                  </a:txBody>
                  <a:tcPr anchor="ctr">
                    <a:solidFill>
                      <a:srgbClr val="0D5661"/>
                    </a:solidFill>
                  </a:tcPr>
                </a:tc>
                <a:extLst>
                  <a:ext uri="{0D108BD9-81ED-4DB2-BD59-A6C34878D82A}">
                    <a16:rowId xmlns:a16="http://schemas.microsoft.com/office/drawing/2014/main" val="10000"/>
                  </a:ext>
                </a:extLst>
              </a:tr>
              <a:tr h="563336">
                <a:tc>
                  <a:txBody>
                    <a:bodyPr/>
                    <a:lstStyle/>
                    <a:p>
                      <a:r>
                        <a:rPr sz="1425">
                          <a:solidFill>
                            <a:srgbClr val="18323D"/>
                          </a:solidFill>
                          <a:latin typeface="Arial"/>
                          <a:ea typeface="Arial"/>
                          <a:cs typeface="Arial"/>
                        </a:rPr>
                        <a:t>1. Capacidad y desempeño programático</a:t>
                      </a:r>
                    </a:p>
                  </a:txBody>
                  <a:tcPr anchor="ctr"/>
                </a:tc>
                <a:tc>
                  <a:txBody>
                    <a:bodyPr/>
                    <a:lstStyle/>
                    <a:p>
                      <a:r>
                        <a:rPr sz="1425" b="1">
                          <a:solidFill>
                            <a:srgbClr val="0D5661"/>
                          </a:solidFill>
                          <a:latin typeface="Arial"/>
                          <a:ea typeface="Arial"/>
                          <a:cs typeface="Arial"/>
                        </a:rPr>
                        <a:t>Adecuado con aspectos por fortalecer</a:t>
                      </a:r>
                    </a:p>
                  </a:txBody>
                  <a:tcPr anchor="ctr"/>
                </a:tc>
                <a:extLst>
                  <a:ext uri="{0D108BD9-81ED-4DB2-BD59-A6C34878D82A}">
                    <a16:rowId xmlns:a16="http://schemas.microsoft.com/office/drawing/2014/main" val="10001"/>
                  </a:ext>
                </a:extLst>
              </a:tr>
              <a:tr h="563336">
                <a:tc>
                  <a:txBody>
                    <a:bodyPr/>
                    <a:lstStyle/>
                    <a:p>
                      <a:r>
                        <a:rPr sz="1425">
                          <a:solidFill>
                            <a:srgbClr val="18323D"/>
                          </a:solidFill>
                          <a:latin typeface="Arial"/>
                          <a:ea typeface="Arial"/>
                          <a:cs typeface="Arial"/>
                        </a:rPr>
                        <a:t>2. Gestión financiera y administrativa</a:t>
                      </a:r>
                    </a:p>
                  </a:txBody>
                  <a:tcPr anchor="ctr">
                    <a:solidFill>
                      <a:srgbClr val="E8F1F0"/>
                    </a:solidFill>
                  </a:tcPr>
                </a:tc>
                <a:tc>
                  <a:txBody>
                    <a:bodyPr/>
                    <a:lstStyle/>
                    <a:p>
                      <a:r>
                        <a:rPr sz="1425" b="1">
                          <a:solidFill>
                            <a:srgbClr val="0D5661"/>
                          </a:solidFill>
                          <a:latin typeface="Arial"/>
                          <a:ea typeface="Arial"/>
                          <a:cs typeface="Arial"/>
                        </a:rPr>
                        <a:t>Adecuado con aspectos por fortalecer</a:t>
                      </a:r>
                    </a:p>
                  </a:txBody>
                  <a:tcPr anchor="ctr">
                    <a:solidFill>
                      <a:srgbClr val="E8F1F0"/>
                    </a:solidFill>
                  </a:tcPr>
                </a:tc>
                <a:extLst>
                  <a:ext uri="{0D108BD9-81ED-4DB2-BD59-A6C34878D82A}">
                    <a16:rowId xmlns:a16="http://schemas.microsoft.com/office/drawing/2014/main" val="10002"/>
                  </a:ext>
                </a:extLst>
              </a:tr>
              <a:tr h="563336">
                <a:tc>
                  <a:txBody>
                    <a:bodyPr/>
                    <a:lstStyle/>
                    <a:p>
                      <a:r>
                        <a:rPr sz="1425">
                          <a:solidFill>
                            <a:srgbClr val="18323D"/>
                          </a:solidFill>
                          <a:latin typeface="Arial"/>
                          <a:ea typeface="Arial"/>
                          <a:cs typeface="Arial"/>
                        </a:rPr>
                        <a:t>3. Adquisiciones, activos y cumplimiento</a:t>
                      </a:r>
                    </a:p>
                  </a:txBody>
                  <a:tcPr anchor="ctr"/>
                </a:tc>
                <a:tc>
                  <a:txBody>
                    <a:bodyPr/>
                    <a:lstStyle/>
                    <a:p>
                      <a:r>
                        <a:rPr sz="1425" b="1">
                          <a:solidFill>
                            <a:srgbClr val="0D5661"/>
                          </a:solidFill>
                          <a:latin typeface="Arial"/>
                          <a:ea typeface="Arial"/>
                          <a:cs typeface="Arial"/>
                        </a:rPr>
                        <a:t>Adecuado con aspectos por fortalecer</a:t>
                      </a:r>
                    </a:p>
                  </a:txBody>
                  <a:tcPr anchor="ctr"/>
                </a:tc>
                <a:extLst>
                  <a:ext uri="{0D108BD9-81ED-4DB2-BD59-A6C34878D82A}">
                    <a16:rowId xmlns:a16="http://schemas.microsoft.com/office/drawing/2014/main" val="10003"/>
                  </a:ext>
                </a:extLst>
              </a:tr>
              <a:tr h="563336">
                <a:tc>
                  <a:txBody>
                    <a:bodyPr/>
                    <a:lstStyle/>
                    <a:p>
                      <a:r>
                        <a:rPr sz="1425">
                          <a:solidFill>
                            <a:srgbClr val="18323D"/>
                          </a:solidFill>
                          <a:latin typeface="Arial"/>
                          <a:ea typeface="Arial"/>
                          <a:cs typeface="Arial"/>
                        </a:rPr>
                        <a:t>4. Monitoreo, información y calidad de datos</a:t>
                      </a:r>
                    </a:p>
                  </a:txBody>
                  <a:tcPr anchor="ctr">
                    <a:solidFill>
                      <a:srgbClr val="E8F1F0"/>
                    </a:solidFill>
                  </a:tcPr>
                </a:tc>
                <a:tc>
                  <a:txBody>
                    <a:bodyPr/>
                    <a:lstStyle/>
                    <a:p>
                      <a:r>
                        <a:rPr sz="1425" b="1">
                          <a:solidFill>
                            <a:srgbClr val="0D5661"/>
                          </a:solidFill>
                          <a:latin typeface="Arial"/>
                          <a:ea typeface="Arial"/>
                          <a:cs typeface="Arial"/>
                        </a:rPr>
                        <a:t>Adecuado con aspectos por fortalecer</a:t>
                      </a:r>
                    </a:p>
                  </a:txBody>
                  <a:tcPr anchor="ctr">
                    <a:solidFill>
                      <a:srgbClr val="E8F1F0"/>
                    </a:solidFill>
                  </a:tcPr>
                </a:tc>
                <a:extLst>
                  <a:ext uri="{0D108BD9-81ED-4DB2-BD59-A6C34878D82A}">
                    <a16:rowId xmlns:a16="http://schemas.microsoft.com/office/drawing/2014/main" val="10004"/>
                  </a:ext>
                </a:extLst>
              </a:tr>
              <a:tr h="563336">
                <a:tc>
                  <a:txBody>
                    <a:bodyPr/>
                    <a:lstStyle/>
                    <a:p>
                      <a:r>
                        <a:rPr sz="1425">
                          <a:solidFill>
                            <a:srgbClr val="18323D"/>
                          </a:solidFill>
                          <a:latin typeface="Arial"/>
                          <a:ea typeface="Arial"/>
                          <a:cs typeface="Arial"/>
                        </a:rPr>
                        <a:t>5. Capacidad de respuesta y mejora</a:t>
                      </a:r>
                    </a:p>
                  </a:txBody>
                  <a:tcPr anchor="ctr"/>
                </a:tc>
                <a:tc>
                  <a:txBody>
                    <a:bodyPr/>
                    <a:lstStyle/>
                    <a:p>
                      <a:r>
                        <a:rPr sz="1425" b="1">
                          <a:solidFill>
                            <a:srgbClr val="0D5661"/>
                          </a:solidFill>
                          <a:latin typeface="Arial"/>
                          <a:ea typeface="Arial"/>
                          <a:cs typeface="Arial"/>
                        </a:rPr>
                        <a:t>Adecuado con aspectos por fortalecer</a:t>
                      </a:r>
                    </a:p>
                  </a:txBody>
                  <a:tcPr anchor="ctr"/>
                </a:tc>
                <a:extLst>
                  <a:ext uri="{0D108BD9-81ED-4DB2-BD59-A6C34878D82A}">
                    <a16:rowId xmlns:a16="http://schemas.microsoft.com/office/drawing/2014/main" val="10005"/>
                  </a:ext>
                </a:extLst>
              </a:tr>
              <a:tr h="563336">
                <a:tc>
                  <a:txBody>
                    <a:bodyPr/>
                    <a:lstStyle/>
                    <a:p>
                      <a:r>
                        <a:rPr sz="1425" b="1">
                          <a:solidFill>
                            <a:srgbClr val="9A5147"/>
                          </a:solidFill>
                          <a:latin typeface="Arial"/>
                          <a:ea typeface="Arial"/>
                          <a:cs typeface="Arial"/>
                        </a:rPr>
                        <a:t>6. Continuidad, sostenibilidad y condiciones para el CS8</a:t>
                      </a:r>
                    </a:p>
                  </a:txBody>
                  <a:tcPr anchor="ctr">
                    <a:solidFill>
                      <a:srgbClr val="F4E8E5"/>
                    </a:solidFill>
                  </a:tcPr>
                </a:tc>
                <a:tc>
                  <a:txBody>
                    <a:bodyPr/>
                    <a:lstStyle/>
                    <a:p>
                      <a:r>
                        <a:rPr sz="1425" b="1">
                          <a:solidFill>
                            <a:srgbClr val="9A5147"/>
                          </a:solidFill>
                          <a:latin typeface="Arial"/>
                          <a:ea typeface="Arial"/>
                          <a:cs typeface="Arial"/>
                        </a:rPr>
                        <a:t>Requiere fortalecimiento significativo</a:t>
                      </a:r>
                    </a:p>
                  </a:txBody>
                  <a:tcPr anchor="ctr">
                    <a:solidFill>
                      <a:srgbClr val="F4E8E5"/>
                    </a:solidFill>
                  </a:tcPr>
                </a:tc>
                <a:extLst>
                  <a:ext uri="{0D108BD9-81ED-4DB2-BD59-A6C34878D82A}">
                    <a16:rowId xmlns:a16="http://schemas.microsoft.com/office/drawing/2014/main" val="10006"/>
                  </a:ext>
                </a:extLst>
              </a:tr>
            </a:tbl>
          </a:graphicData>
        </a:graphic>
      </p:graphicFrame>
      <p:sp>
        <p:nvSpPr>
          <p:cNvPr id="6" name="Rectángulo 5">
            <a:extLst>
              <a:ext uri="{FF2B5EF4-FFF2-40B4-BE49-F238E27FC236}">
                <a16:creationId xmlns:a16="http://schemas.microsoft.com/office/drawing/2014/main" id="{7C6D3164-ECFE-4726-9D32-D0A0E9EFA73A}"/>
              </a:ext>
            </a:extLst>
          </p:cNvPr>
          <p:cNvSpPr>
            <a:spLocks noGrp="1"/>
          </p:cNvSpPr>
          <p:nvPr/>
        </p:nvSpPr>
        <p:spPr>
          <a:xfrm>
            <a:off x="609600" y="5619750"/>
            <a:ext cx="10972800" cy="552450"/>
          </a:xfrm>
          <a:prstGeom prst="rect">
            <a:avLst/>
          </a:prstGeom>
          <a:noFill/>
          <a:ln w="0">
            <a:noFill/>
          </a:ln>
        </p:spPr>
        <p:txBody>
          <a:bodyPr wrap="square" lIns="0" tIns="0" rIns="0" bIns="0" anchor="t">
            <a:noAutofit/>
          </a:bodyPr>
          <a:lstStyle/>
          <a:p>
            <a:pPr algn="ctr">
              <a:lnSpc>
                <a:spcPct val="105000"/>
              </a:lnSpc>
              <a:buNone/>
              <a:defRPr sz="1650" b="1">
                <a:solidFill>
                  <a:srgbClr val="5E6B70"/>
                </a:solidFill>
                <a:latin typeface="Arial"/>
                <a:ea typeface="Arial"/>
                <a:cs typeface="Arial"/>
              </a:defRPr>
            </a:pPr>
            <a:r>
              <a:rPr sz="1650" b="1">
                <a:solidFill>
                  <a:srgbClr val="5E6B70"/>
                </a:solidFill>
                <a:latin typeface="Arial"/>
                <a:ea typeface="Arial"/>
                <a:cs typeface="Arial"/>
              </a:rPr>
              <a:t>Este panorama no representa cinco votos favorables y uno desfavorable. Cada dimensión responde a evidencia y criterios propios.</a:t>
            </a:r>
          </a:p>
        </p:txBody>
      </p:sp>
      <p:sp>
        <p:nvSpPr>
          <p:cNvPr id="7" name="Conector recto 6">
            <a:extLst>
              <a:ext uri="{FF2B5EF4-FFF2-40B4-BE49-F238E27FC236}">
                <a16:creationId xmlns:a16="http://schemas.microsoft.com/office/drawing/2014/main" id="{1F021FC7-E12D-47E0-BC3F-7DAD7F9F1EE2}"/>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8" name="Rectángulo 7">
            <a:extLst>
              <a:ext uri="{FF2B5EF4-FFF2-40B4-BE49-F238E27FC236}">
                <a16:creationId xmlns:a16="http://schemas.microsoft.com/office/drawing/2014/main" id="{24F77C45-0164-4DF4-AB07-47C145D678DF}"/>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21" name="Imagen 20"/>
          <p:cNvPicPr>
            <a:picLocks noChangeAspect="1"/>
          </p:cNvPicPr>
          <p:nvPr/>
        </p:nvPicPr>
        <p:blipFill>
          <a:blip r:embed="rId3"/>
          <a:stretch/>
        </p:blipFill>
        <p:spPr>
          <a:xfrm>
            <a:off x="209550" y="135790"/>
            <a:ext cx="1123950" cy="414220"/>
          </a:xfrm>
          <a:prstGeom prst="rect">
            <a:avLst/>
          </a:prstGeom>
        </p:spPr>
      </p:pic>
      <p:pic>
        <p:nvPicPr>
          <p:cNvPr id="22" name="Imagen 21"/>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416293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705BBBBD-5BFE-4ECB-AF14-6BA1384846FC}"/>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3000" b="1">
                <a:solidFill>
                  <a:srgbClr val="173A4B"/>
                </a:solidFill>
                <a:latin typeface="Arial"/>
                <a:ea typeface="Arial"/>
                <a:cs typeface="Arial"/>
              </a:defRPr>
            </a:pPr>
            <a:r>
              <a:rPr sz="3000" b="1">
                <a:solidFill>
                  <a:srgbClr val="173A4B"/>
                </a:solidFill>
                <a:latin typeface="Arial"/>
                <a:ea typeface="Arial"/>
                <a:cs typeface="Arial"/>
              </a:rPr>
              <a:t>1. Desempeño programático</a:t>
            </a:r>
          </a:p>
        </p:txBody>
      </p:sp>
      <p:sp>
        <p:nvSpPr>
          <p:cNvPr id="2" name="Rectángulo 1">
            <a:extLst>
              <a:ext uri="{FF2B5EF4-FFF2-40B4-BE49-F238E27FC236}">
                <a16:creationId xmlns:a16="http://schemas.microsoft.com/office/drawing/2014/main" id="{69253E83-96BB-4624-9DC0-6E70075E05D6}"/>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 POR DIMENSIÓN</a:t>
            </a:r>
          </a:p>
        </p:txBody>
      </p:sp>
      <p:sp>
        <p:nvSpPr>
          <p:cNvPr id="3" name="Rectángulo 2">
            <a:extLst>
              <a:ext uri="{FF2B5EF4-FFF2-40B4-BE49-F238E27FC236}">
                <a16:creationId xmlns:a16="http://schemas.microsoft.com/office/drawing/2014/main" id="{231F87CE-C664-4F72-9D4D-6ADEAD3A6D8E}"/>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9</a:t>
            </a:r>
          </a:p>
        </p:txBody>
      </p:sp>
      <p:sp>
        <p:nvSpPr>
          <p:cNvPr id="4" name="Conector recto 3">
            <a:extLst>
              <a:ext uri="{FF2B5EF4-FFF2-40B4-BE49-F238E27FC236}">
                <a16:creationId xmlns:a16="http://schemas.microsoft.com/office/drawing/2014/main" id="{BB1F6B42-3081-49CB-BADC-28EE607DDAB3}"/>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esquinas redondeadas 4">
            <a:extLst>
              <a:ext uri="{FF2B5EF4-FFF2-40B4-BE49-F238E27FC236}">
                <a16:creationId xmlns:a16="http://schemas.microsoft.com/office/drawing/2014/main" id="{DB2864EE-B57C-4A47-AFBB-537CA1E8254A}"/>
              </a:ext>
            </a:extLst>
          </p:cNvPr>
          <p:cNvSpPr>
            <a:spLocks noGrp="1"/>
          </p:cNvSpPr>
          <p:nvPr/>
        </p:nvSpPr>
        <p:spPr>
          <a:xfrm>
            <a:off x="609600" y="1200150"/>
            <a:ext cx="3695700" cy="419100"/>
          </a:xfrm>
          <a:prstGeom prst="roundRect">
            <a:avLst>
              <a:gd name="adj" fmla="val 27273"/>
            </a:avLst>
          </a:prstGeom>
          <a:solidFill>
            <a:srgbClr val="E8F1F0"/>
          </a:solidFill>
          <a:ln w="9525">
            <a:solidFill>
              <a:srgbClr val="0D5661"/>
            </a:solidFill>
            <a:prstDash val="solid"/>
          </a:ln>
        </p:spPr>
        <p:txBody>
          <a:bodyPr lIns="95250" tIns="47625" rIns="95250" bIns="47625" anchor="ctr">
            <a:noAutofit/>
          </a:bodyPr>
          <a:lstStyle/>
          <a:p>
            <a:pPr algn="ctr">
              <a:buNone/>
              <a:defRPr sz="1350" b="1">
                <a:solidFill>
                  <a:srgbClr val="0D5661"/>
                </a:solidFill>
                <a:latin typeface="Arial"/>
                <a:ea typeface="Arial"/>
                <a:cs typeface="Arial"/>
              </a:defRPr>
            </a:pPr>
            <a:r>
              <a:rPr sz="1350" b="1">
                <a:solidFill>
                  <a:srgbClr val="0D5661"/>
                </a:solidFill>
                <a:latin typeface="Arial"/>
                <a:ea typeface="Arial"/>
                <a:cs typeface="Arial"/>
              </a:rPr>
              <a:t>Adecuado con aspectos por fortalecer</a:t>
            </a:r>
          </a:p>
        </p:txBody>
      </p:sp>
      <p:sp>
        <p:nvSpPr>
          <p:cNvPr id="6" name="Rectángulo 5">
            <a:extLst>
              <a:ext uri="{FF2B5EF4-FFF2-40B4-BE49-F238E27FC236}">
                <a16:creationId xmlns:a16="http://schemas.microsoft.com/office/drawing/2014/main" id="{F08E705C-EEFA-4225-87FB-5F6556FD2FBF}"/>
              </a:ext>
            </a:extLst>
          </p:cNvPr>
          <p:cNvSpPr>
            <a:spLocks noGrp="1"/>
          </p:cNvSpPr>
          <p:nvPr/>
        </p:nvSpPr>
        <p:spPr>
          <a:xfrm>
            <a:off x="6096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Capacidades demostradas</a:t>
            </a:r>
          </a:p>
        </p:txBody>
      </p:sp>
      <p:sp>
        <p:nvSpPr>
          <p:cNvPr id="7" name="Rectángulo 6">
            <a:extLst>
              <a:ext uri="{FF2B5EF4-FFF2-40B4-BE49-F238E27FC236}">
                <a16:creationId xmlns:a16="http://schemas.microsoft.com/office/drawing/2014/main" id="{8EF09592-A409-44E0-A6EB-8F7DDCC5457D}"/>
              </a:ext>
            </a:extLst>
          </p:cNvPr>
          <p:cNvSpPr>
            <a:spLocks noGrp="1"/>
          </p:cNvSpPr>
          <p:nvPr/>
        </p:nvSpPr>
        <p:spPr>
          <a:xfrm>
            <a:off x="62865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C7922E"/>
                </a:solidFill>
                <a:latin typeface="Arial"/>
                <a:ea typeface="Arial"/>
                <a:cs typeface="Arial"/>
              </a:defRPr>
            </a:pPr>
            <a:r>
              <a:rPr sz="1875" b="1">
                <a:solidFill>
                  <a:srgbClr val="C7922E"/>
                </a:solidFill>
                <a:latin typeface="Arial"/>
                <a:ea typeface="Arial"/>
                <a:cs typeface="Arial"/>
              </a:rPr>
              <a:t>Aspectos por fortalecer</a:t>
            </a:r>
          </a:p>
        </p:txBody>
      </p:sp>
      <p:sp>
        <p:nvSpPr>
          <p:cNvPr id="8" name="Conector recto 7">
            <a:extLst>
              <a:ext uri="{FF2B5EF4-FFF2-40B4-BE49-F238E27FC236}">
                <a16:creationId xmlns:a16="http://schemas.microsoft.com/office/drawing/2014/main" id="{5D2FA94C-C344-4479-832F-7D149513831D}"/>
              </a:ext>
            </a:extLst>
          </p:cNvPr>
          <p:cNvSpPr>
            <a:spLocks noGrp="1"/>
          </p:cNvSpPr>
          <p:nvPr/>
        </p:nvSpPr>
        <p:spPr>
          <a:xfrm>
            <a:off x="5905500" y="1790700"/>
            <a:ext cx="0" cy="285750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C1316EA5-6D7C-4AC7-97A1-0C4DA5A5048C}"/>
              </a:ext>
            </a:extLst>
          </p:cNvPr>
          <p:cNvSpPr>
            <a:spLocks noGrp="1"/>
          </p:cNvSpPr>
          <p:nvPr/>
        </p:nvSpPr>
        <p:spPr>
          <a:xfrm>
            <a:off x="6858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Desempeño</a:t>
            </a:r>
            <a:r>
              <a:rPr sz="1650" dirty="0">
                <a:solidFill>
                  <a:srgbClr val="18323D"/>
                </a:solidFill>
                <a:latin typeface="Arial"/>
                <a:ea typeface="Arial"/>
                <a:cs typeface="Arial"/>
              </a:rPr>
              <a:t> </a:t>
            </a:r>
            <a:r>
              <a:rPr sz="1650" dirty="0" err="1">
                <a:solidFill>
                  <a:srgbClr val="18323D"/>
                </a:solidFill>
                <a:latin typeface="Arial"/>
                <a:ea typeface="Arial"/>
                <a:cs typeface="Arial"/>
              </a:rPr>
              <a:t>programático</a:t>
            </a:r>
            <a:r>
              <a:rPr sz="1650" dirty="0">
                <a:solidFill>
                  <a:srgbClr val="18323D"/>
                </a:solidFill>
                <a:latin typeface="Arial"/>
                <a:ea typeface="Arial"/>
                <a:cs typeface="Arial"/>
              </a:rPr>
              <a:t> global favorable.</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Carta de </a:t>
            </a:r>
            <a:r>
              <a:rPr sz="1650" dirty="0" err="1">
                <a:solidFill>
                  <a:srgbClr val="18323D"/>
                </a:solidFill>
                <a:latin typeface="Arial"/>
                <a:ea typeface="Arial"/>
                <a:cs typeface="Arial"/>
              </a:rPr>
              <a:t>Desempeño</a:t>
            </a:r>
            <a:r>
              <a:rPr sz="1650" dirty="0">
                <a:solidFill>
                  <a:srgbClr val="18323D"/>
                </a:solidFill>
                <a:latin typeface="Arial"/>
                <a:ea typeface="Arial"/>
                <a:cs typeface="Arial"/>
              </a:rPr>
              <a:t> 2025: </a:t>
            </a:r>
            <a:r>
              <a:rPr sz="1650" dirty="0" err="1">
                <a:solidFill>
                  <a:srgbClr val="18323D"/>
                </a:solidFill>
                <a:latin typeface="Arial"/>
                <a:ea typeface="Arial"/>
                <a:cs typeface="Arial"/>
              </a:rPr>
              <a:t>calificación</a:t>
            </a:r>
            <a:r>
              <a:rPr sz="1650" dirty="0">
                <a:solidFill>
                  <a:srgbClr val="18323D"/>
                </a:solidFill>
                <a:latin typeface="Arial"/>
                <a:ea typeface="Arial"/>
                <a:cs typeface="Arial"/>
              </a:rPr>
              <a:t> A y </a:t>
            </a:r>
            <a:r>
              <a:rPr sz="1650" dirty="0" err="1">
                <a:solidFill>
                  <a:srgbClr val="18323D"/>
                </a:solidFill>
                <a:latin typeface="Arial"/>
                <a:ea typeface="Arial"/>
                <a:cs typeface="Arial"/>
              </a:rPr>
              <a:t>promedio</a:t>
            </a:r>
            <a:r>
              <a:rPr sz="1650" dirty="0">
                <a:solidFill>
                  <a:srgbClr val="18323D"/>
                </a:solidFill>
                <a:latin typeface="Arial"/>
                <a:ea typeface="Arial"/>
                <a:cs typeface="Arial"/>
              </a:rPr>
              <a:t> de 103 % en 17 </a:t>
            </a:r>
            <a:r>
              <a:rPr sz="1650" dirty="0" err="1">
                <a:solidFill>
                  <a:srgbClr val="18323D"/>
                </a:solidFill>
                <a:latin typeface="Arial"/>
                <a:ea typeface="Arial"/>
                <a:cs typeface="Arial"/>
              </a:rPr>
              <a:t>indicadores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Indicadores</a:t>
            </a:r>
            <a:r>
              <a:rPr sz="1650" dirty="0">
                <a:solidFill>
                  <a:srgbClr val="18323D"/>
                </a:solidFill>
                <a:latin typeface="Arial"/>
                <a:ea typeface="Arial"/>
                <a:cs typeface="Arial"/>
              </a:rPr>
              <a:t> </a:t>
            </a:r>
            <a:r>
              <a:rPr sz="1650" dirty="0" err="1">
                <a:solidFill>
                  <a:srgbClr val="18323D"/>
                </a:solidFill>
                <a:latin typeface="Arial"/>
                <a:ea typeface="Arial"/>
                <a:cs typeface="Arial"/>
              </a:rPr>
              <a:t>vinculados</a:t>
            </a:r>
            <a:r>
              <a:rPr sz="1650" dirty="0">
                <a:solidFill>
                  <a:srgbClr val="18323D"/>
                </a:solidFill>
                <a:latin typeface="Arial"/>
                <a:ea typeface="Arial"/>
                <a:cs typeface="Arial"/>
              </a:rPr>
              <a:t> al Pago por Resultados </a:t>
            </a:r>
            <a:r>
              <a:rPr sz="1650" dirty="0" err="1">
                <a:solidFill>
                  <a:srgbClr val="18323D"/>
                </a:solidFill>
                <a:latin typeface="Arial"/>
                <a:ea typeface="Arial"/>
                <a:cs typeface="Arial"/>
              </a:rPr>
              <a:t>alcanzados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Resultados </a:t>
            </a:r>
            <a:r>
              <a:rPr sz="1650" dirty="0" err="1">
                <a:solidFill>
                  <a:srgbClr val="18323D"/>
                </a:solidFill>
                <a:latin typeface="Arial"/>
                <a:ea typeface="Arial"/>
                <a:cs typeface="Arial"/>
              </a:rPr>
              <a:t>favorables</a:t>
            </a:r>
            <a:r>
              <a:rPr sz="1650" dirty="0">
                <a:solidFill>
                  <a:srgbClr val="18323D"/>
                </a:solidFill>
                <a:latin typeface="Arial"/>
                <a:ea typeface="Arial"/>
                <a:cs typeface="Arial"/>
              </a:rPr>
              <a:t> en TB y </a:t>
            </a:r>
            <a:r>
              <a:rPr sz="1650" dirty="0" err="1">
                <a:solidFill>
                  <a:srgbClr val="18323D"/>
                </a:solidFill>
                <a:latin typeface="Arial"/>
                <a:ea typeface="Arial"/>
                <a:cs typeface="Arial"/>
              </a:rPr>
              <a:t>respuesta</a:t>
            </a:r>
            <a:r>
              <a:rPr sz="1650" dirty="0">
                <a:solidFill>
                  <a:srgbClr val="18323D"/>
                </a:solidFill>
                <a:latin typeface="Arial"/>
                <a:ea typeface="Arial"/>
                <a:cs typeface="Arial"/>
              </a:rPr>
              <a:t> ante </a:t>
            </a:r>
            <a:r>
              <a:rPr sz="1650" dirty="0" err="1">
                <a:solidFill>
                  <a:srgbClr val="18323D"/>
                </a:solidFill>
                <a:latin typeface="Arial"/>
                <a:ea typeface="Arial"/>
                <a:cs typeface="Arial"/>
              </a:rPr>
              <a:t>cuellos</a:t>
            </a:r>
            <a:r>
              <a:rPr sz="1650" dirty="0">
                <a:solidFill>
                  <a:srgbClr val="18323D"/>
                </a:solidFill>
                <a:latin typeface="Arial"/>
                <a:ea typeface="Arial"/>
                <a:cs typeface="Arial"/>
              </a:rPr>
              <a:t> de </a:t>
            </a:r>
            <a:r>
              <a:rPr sz="1650" dirty="0" err="1">
                <a:solidFill>
                  <a:srgbClr val="18323D"/>
                </a:solidFill>
                <a:latin typeface="Arial"/>
                <a:ea typeface="Arial"/>
                <a:cs typeface="Arial"/>
              </a:rPr>
              <a:t>botella</a:t>
            </a:r>
            <a:r>
              <a:rPr sz="1650" dirty="0">
                <a:solidFill>
                  <a:srgbClr val="18323D"/>
                </a:solidFill>
                <a:latin typeface="Arial"/>
                <a:ea typeface="Arial"/>
                <a:cs typeface="Arial"/>
              </a:rPr>
              <a:t>.</a:t>
            </a:r>
          </a:p>
        </p:txBody>
      </p:sp>
      <p:sp>
        <p:nvSpPr>
          <p:cNvPr id="10" name="Rectángulo 9">
            <a:extLst>
              <a:ext uri="{FF2B5EF4-FFF2-40B4-BE49-F238E27FC236}">
                <a16:creationId xmlns:a16="http://schemas.microsoft.com/office/drawing/2014/main" id="{4868E64B-FA61-4E88-878F-1361D89B455E}"/>
              </a:ext>
            </a:extLst>
          </p:cNvPr>
          <p:cNvSpPr>
            <a:spLocks noGrp="1"/>
          </p:cNvSpPr>
          <p:nvPr/>
        </p:nvSpPr>
        <p:spPr>
          <a:xfrm>
            <a:off x="6362699" y="2266949"/>
            <a:ext cx="5021579" cy="2762245"/>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dirty="0" err="1">
                <a:solidFill>
                  <a:srgbClr val="18323D"/>
                </a:solidFill>
                <a:latin typeface="Arial"/>
                <a:ea typeface="Arial"/>
                <a:cs typeface="Arial"/>
              </a:rPr>
              <a:t>Brechas</a:t>
            </a:r>
            <a:r>
              <a:rPr dirty="0">
                <a:solidFill>
                  <a:srgbClr val="18323D"/>
                </a:solidFill>
                <a:latin typeface="Arial"/>
                <a:ea typeface="Arial"/>
                <a:cs typeface="Arial"/>
              </a:rPr>
              <a:t> entre </a:t>
            </a:r>
            <a:r>
              <a:rPr dirty="0" err="1">
                <a:solidFill>
                  <a:srgbClr val="18323D"/>
                </a:solidFill>
                <a:latin typeface="Arial"/>
                <a:ea typeface="Arial"/>
                <a:cs typeface="Arial"/>
              </a:rPr>
              <a:t>cobertura</a:t>
            </a:r>
            <a:r>
              <a:rPr dirty="0">
                <a:solidFill>
                  <a:srgbClr val="18323D"/>
                </a:solidFill>
                <a:latin typeface="Arial"/>
                <a:ea typeface="Arial"/>
                <a:cs typeface="Arial"/>
              </a:rPr>
              <a:t> e </a:t>
            </a:r>
            <a:r>
              <a:rPr dirty="0" err="1">
                <a:solidFill>
                  <a:srgbClr val="18323D"/>
                </a:solidFill>
                <a:latin typeface="Arial"/>
                <a:ea typeface="Arial"/>
                <a:cs typeface="Arial"/>
              </a:rPr>
              <a:t>impacto</a:t>
            </a:r>
            <a:r>
              <a:rPr dirty="0">
                <a:solidFill>
                  <a:srgbClr val="18323D"/>
                </a:solidFill>
                <a:latin typeface="Arial"/>
                <a:ea typeface="Arial"/>
                <a:cs typeface="Arial"/>
              </a:rPr>
              <a:t> </a:t>
            </a:r>
            <a:r>
              <a:rPr dirty="0" err="1">
                <a:solidFill>
                  <a:srgbClr val="18323D"/>
                </a:solidFill>
                <a:latin typeface="Arial"/>
                <a:ea typeface="Arial"/>
                <a:cs typeface="Arial"/>
              </a:rPr>
              <a:t>esperado</a:t>
            </a:r>
            <a:r>
              <a:rPr dirty="0">
                <a:solidFill>
                  <a:srgbClr val="18323D"/>
                </a:solidFill>
                <a:latin typeface="Arial"/>
                <a:ea typeface="Arial"/>
                <a:cs typeface="Arial"/>
              </a:rPr>
              <a:t> en VIH.</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dirty="0" err="1">
                <a:solidFill>
                  <a:srgbClr val="18323D"/>
                </a:solidFill>
                <a:latin typeface="Arial"/>
                <a:ea typeface="Arial"/>
                <a:cs typeface="Arial"/>
              </a:rPr>
              <a:t>Vinculación</a:t>
            </a:r>
            <a:r>
              <a:rPr dirty="0">
                <a:solidFill>
                  <a:srgbClr val="18323D"/>
                </a:solidFill>
                <a:latin typeface="Arial"/>
                <a:ea typeface="Arial"/>
                <a:cs typeface="Arial"/>
              </a:rPr>
              <a:t>, </a:t>
            </a:r>
            <a:r>
              <a:rPr dirty="0" err="1">
                <a:solidFill>
                  <a:srgbClr val="18323D"/>
                </a:solidFill>
                <a:latin typeface="Arial"/>
                <a:ea typeface="Arial"/>
                <a:cs typeface="Arial"/>
              </a:rPr>
              <a:t>retención</a:t>
            </a:r>
            <a:r>
              <a:rPr dirty="0">
                <a:solidFill>
                  <a:srgbClr val="18323D"/>
                </a:solidFill>
                <a:latin typeface="Arial"/>
                <a:ea typeface="Arial"/>
                <a:cs typeface="Arial"/>
              </a:rPr>
              <a:t>, </a:t>
            </a:r>
            <a:r>
              <a:rPr dirty="0" err="1">
                <a:solidFill>
                  <a:srgbClr val="18323D"/>
                </a:solidFill>
                <a:latin typeface="Arial"/>
                <a:ea typeface="Arial"/>
                <a:cs typeface="Arial"/>
              </a:rPr>
              <a:t>adherencia</a:t>
            </a:r>
            <a:r>
              <a:rPr dirty="0">
                <a:solidFill>
                  <a:srgbClr val="18323D"/>
                </a:solidFill>
                <a:latin typeface="Arial"/>
                <a:ea typeface="Arial"/>
                <a:cs typeface="Arial"/>
              </a:rPr>
              <a:t> y </a:t>
            </a:r>
            <a:r>
              <a:rPr dirty="0" err="1">
                <a:solidFill>
                  <a:srgbClr val="18323D"/>
                </a:solidFill>
                <a:latin typeface="Arial"/>
                <a:ea typeface="Arial"/>
                <a:cs typeface="Arial"/>
              </a:rPr>
              <a:t>supresión</a:t>
            </a:r>
            <a:r>
              <a:rPr dirty="0">
                <a:solidFill>
                  <a:srgbClr val="18323D"/>
                </a:solidFill>
                <a:latin typeface="Arial"/>
                <a:ea typeface="Arial"/>
                <a:cs typeface="Arial"/>
              </a:rPr>
              <a:t> viral.</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dirty="0" err="1">
                <a:solidFill>
                  <a:srgbClr val="18323D"/>
                </a:solidFill>
                <a:latin typeface="Arial"/>
                <a:ea typeface="Arial"/>
                <a:cs typeface="Arial"/>
              </a:rPr>
              <a:t>Sostenibilidad</a:t>
            </a:r>
            <a:r>
              <a:rPr dirty="0">
                <a:solidFill>
                  <a:srgbClr val="18323D"/>
                </a:solidFill>
                <a:latin typeface="Arial"/>
                <a:ea typeface="Arial"/>
                <a:cs typeface="Arial"/>
              </a:rPr>
              <a:t> de </a:t>
            </a:r>
            <a:r>
              <a:rPr dirty="0" err="1">
                <a:solidFill>
                  <a:srgbClr val="18323D"/>
                </a:solidFill>
                <a:latin typeface="Arial"/>
                <a:ea typeface="Arial"/>
                <a:cs typeface="Arial"/>
              </a:rPr>
              <a:t>intervenciones</a:t>
            </a:r>
            <a:r>
              <a:rPr dirty="0">
                <a:solidFill>
                  <a:srgbClr val="18323D"/>
                </a:solidFill>
                <a:latin typeface="Arial"/>
                <a:ea typeface="Arial"/>
                <a:cs typeface="Arial"/>
              </a:rPr>
              <a:t> para </a:t>
            </a:r>
            <a:r>
              <a:rPr dirty="0" err="1">
                <a:solidFill>
                  <a:srgbClr val="18323D"/>
                </a:solidFill>
                <a:latin typeface="Arial"/>
                <a:ea typeface="Arial"/>
                <a:cs typeface="Arial"/>
              </a:rPr>
              <a:t>poblaciones</a:t>
            </a:r>
            <a:r>
              <a:rPr dirty="0">
                <a:solidFill>
                  <a:srgbClr val="18323D"/>
                </a:solidFill>
                <a:latin typeface="Arial"/>
                <a:ea typeface="Arial"/>
                <a:cs typeface="Arial"/>
              </a:rPr>
              <a:t> clave.</a:t>
            </a:r>
          </a:p>
        </p:txBody>
      </p:sp>
      <p:sp>
        <p:nvSpPr>
          <p:cNvPr id="11" name="Rectángulo 10">
            <a:extLst>
              <a:ext uri="{FF2B5EF4-FFF2-40B4-BE49-F238E27FC236}">
                <a16:creationId xmlns:a16="http://schemas.microsoft.com/office/drawing/2014/main" id="{B333E1AF-1C52-46A5-AE56-13BE6D9DAC50}"/>
              </a:ext>
            </a:extLst>
          </p:cNvPr>
          <p:cNvSpPr>
            <a:spLocks noGrp="1"/>
          </p:cNvSpPr>
          <p:nvPr/>
        </p:nvSpPr>
        <p:spPr>
          <a:xfrm>
            <a:off x="609600" y="4876800"/>
            <a:ext cx="10972800" cy="1257300"/>
          </a:xfrm>
          <a:prstGeom prst="rect">
            <a:avLst/>
          </a:prstGeom>
          <a:solidFill>
            <a:srgbClr val="E8F1F0"/>
          </a:solidFill>
          <a:ln w="0">
            <a:noFill/>
          </a:ln>
        </p:spPr>
        <p:txBody>
          <a:bodyPr wrap="square" lIns="209550" tIns="152400" rIns="209550" bIns="133350" anchor="ctr">
            <a:noAutofit/>
          </a:bodyPr>
          <a:lstStyle/>
          <a:p>
            <a:pPr>
              <a:lnSpc>
                <a:spcPct val="108000"/>
              </a:lnSpc>
              <a:buNone/>
              <a:defRPr sz="1725">
                <a:solidFill>
                  <a:srgbClr val="18323D"/>
                </a:solidFill>
                <a:latin typeface="Arial"/>
                <a:ea typeface="Arial"/>
                <a:cs typeface="Arial"/>
              </a:defRPr>
            </a:pPr>
            <a:r>
              <a:rPr sz="1725" b="1">
                <a:solidFill>
                  <a:srgbClr val="18323D"/>
                </a:solidFill>
                <a:latin typeface="Arial"/>
                <a:ea typeface="Arial"/>
                <a:cs typeface="Arial"/>
              </a:rPr>
              <a:t>Lectura del Comité
</a:t>
            </a:r>
            <a:r>
              <a:rPr sz="1725">
                <a:solidFill>
                  <a:srgbClr val="18323D"/>
                </a:solidFill>
                <a:latin typeface="Arial"/>
                <a:ea typeface="Arial"/>
                <a:cs typeface="Arial"/>
              </a:rPr>
              <a:t>La evidencia demuestra capacidad programática y resultados favorables. Persisten brechas que requieren seguimiento y mejora.</a:t>
            </a:r>
          </a:p>
        </p:txBody>
      </p:sp>
      <p:sp>
        <p:nvSpPr>
          <p:cNvPr id="12" name="Conector recto 11">
            <a:extLst>
              <a:ext uri="{FF2B5EF4-FFF2-40B4-BE49-F238E27FC236}">
                <a16:creationId xmlns:a16="http://schemas.microsoft.com/office/drawing/2014/main" id="{1805CC20-3D80-4CE8-BDA2-0FA76B48F7AA}"/>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3645A40D-9ACD-4581-87DB-E8EB34BD1B1B}"/>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0" name="Imagen 29"/>
          <p:cNvPicPr>
            <a:picLocks noChangeAspect="1"/>
          </p:cNvPicPr>
          <p:nvPr/>
        </p:nvPicPr>
        <p:blipFill>
          <a:blip r:embed="rId3"/>
          <a:stretch/>
        </p:blipFill>
        <p:spPr>
          <a:xfrm>
            <a:off x="209550" y="135790"/>
            <a:ext cx="1123950" cy="414220"/>
          </a:xfrm>
          <a:prstGeom prst="rect">
            <a:avLst/>
          </a:prstGeom>
        </p:spPr>
      </p:pic>
      <p:pic>
        <p:nvPicPr>
          <p:cNvPr id="31" name="Imagen 3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86473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13B39459-B5A6-40D3-8642-85B4BCF6F400}"/>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2. Gestión financiera y administrativa</a:t>
            </a:r>
          </a:p>
        </p:txBody>
      </p:sp>
      <p:sp>
        <p:nvSpPr>
          <p:cNvPr id="2" name="Rectángulo 1">
            <a:extLst>
              <a:ext uri="{FF2B5EF4-FFF2-40B4-BE49-F238E27FC236}">
                <a16:creationId xmlns:a16="http://schemas.microsoft.com/office/drawing/2014/main" id="{4F3B7B76-4D28-4BC3-87AF-2C838CF6D061}"/>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 POR DIMENSIÓN</a:t>
            </a:r>
          </a:p>
        </p:txBody>
      </p:sp>
      <p:sp>
        <p:nvSpPr>
          <p:cNvPr id="3" name="Rectángulo 2">
            <a:extLst>
              <a:ext uri="{FF2B5EF4-FFF2-40B4-BE49-F238E27FC236}">
                <a16:creationId xmlns:a16="http://schemas.microsoft.com/office/drawing/2014/main" id="{90FDFC83-BEA3-45B6-99C4-6EAD38D3A245}"/>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10</a:t>
            </a:r>
          </a:p>
        </p:txBody>
      </p:sp>
      <p:sp>
        <p:nvSpPr>
          <p:cNvPr id="4" name="Conector recto 3">
            <a:extLst>
              <a:ext uri="{FF2B5EF4-FFF2-40B4-BE49-F238E27FC236}">
                <a16:creationId xmlns:a16="http://schemas.microsoft.com/office/drawing/2014/main" id="{0CC64401-F08A-4614-8AC5-67249A7BB240}"/>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esquinas redondeadas 4">
            <a:extLst>
              <a:ext uri="{FF2B5EF4-FFF2-40B4-BE49-F238E27FC236}">
                <a16:creationId xmlns:a16="http://schemas.microsoft.com/office/drawing/2014/main" id="{2701E7F1-2255-4C54-8E59-5E200E19EE80}"/>
              </a:ext>
            </a:extLst>
          </p:cNvPr>
          <p:cNvSpPr>
            <a:spLocks noGrp="1"/>
          </p:cNvSpPr>
          <p:nvPr/>
        </p:nvSpPr>
        <p:spPr>
          <a:xfrm>
            <a:off x="609600" y="1200150"/>
            <a:ext cx="3695700" cy="419100"/>
          </a:xfrm>
          <a:prstGeom prst="roundRect">
            <a:avLst>
              <a:gd name="adj" fmla="val 27273"/>
            </a:avLst>
          </a:prstGeom>
          <a:solidFill>
            <a:srgbClr val="E8F1F0"/>
          </a:solidFill>
          <a:ln w="9525">
            <a:solidFill>
              <a:srgbClr val="0D5661"/>
            </a:solidFill>
            <a:prstDash val="solid"/>
          </a:ln>
        </p:spPr>
        <p:txBody>
          <a:bodyPr lIns="95250" tIns="47625" rIns="95250" bIns="47625" anchor="ctr">
            <a:noAutofit/>
          </a:bodyPr>
          <a:lstStyle/>
          <a:p>
            <a:pPr algn="ctr">
              <a:buNone/>
              <a:defRPr sz="1350" b="1">
                <a:solidFill>
                  <a:srgbClr val="0D5661"/>
                </a:solidFill>
                <a:latin typeface="Arial"/>
                <a:ea typeface="Arial"/>
                <a:cs typeface="Arial"/>
              </a:defRPr>
            </a:pPr>
            <a:r>
              <a:rPr sz="1350" b="1">
                <a:solidFill>
                  <a:srgbClr val="0D5661"/>
                </a:solidFill>
                <a:latin typeface="Arial"/>
                <a:ea typeface="Arial"/>
                <a:cs typeface="Arial"/>
              </a:rPr>
              <a:t>Adecuado con aspectos por fortalecer</a:t>
            </a:r>
          </a:p>
        </p:txBody>
      </p:sp>
      <p:sp>
        <p:nvSpPr>
          <p:cNvPr id="6" name="Rectángulo 5">
            <a:extLst>
              <a:ext uri="{FF2B5EF4-FFF2-40B4-BE49-F238E27FC236}">
                <a16:creationId xmlns:a16="http://schemas.microsoft.com/office/drawing/2014/main" id="{BC5C3E67-95B4-4B61-ACBE-94FB4C2A83E6}"/>
              </a:ext>
            </a:extLst>
          </p:cNvPr>
          <p:cNvSpPr>
            <a:spLocks noGrp="1"/>
          </p:cNvSpPr>
          <p:nvPr/>
        </p:nvSpPr>
        <p:spPr>
          <a:xfrm>
            <a:off x="6096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Capacidades demostradas</a:t>
            </a:r>
          </a:p>
        </p:txBody>
      </p:sp>
      <p:sp>
        <p:nvSpPr>
          <p:cNvPr id="7" name="Rectángulo 6">
            <a:extLst>
              <a:ext uri="{FF2B5EF4-FFF2-40B4-BE49-F238E27FC236}">
                <a16:creationId xmlns:a16="http://schemas.microsoft.com/office/drawing/2014/main" id="{0011F84C-14D0-4A43-B5AC-7D28AB4E5E6E}"/>
              </a:ext>
            </a:extLst>
          </p:cNvPr>
          <p:cNvSpPr>
            <a:spLocks noGrp="1"/>
          </p:cNvSpPr>
          <p:nvPr/>
        </p:nvSpPr>
        <p:spPr>
          <a:xfrm>
            <a:off x="62865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C7922E"/>
                </a:solidFill>
                <a:latin typeface="Arial"/>
                <a:ea typeface="Arial"/>
                <a:cs typeface="Arial"/>
              </a:defRPr>
            </a:pPr>
            <a:r>
              <a:rPr sz="1875" b="1">
                <a:solidFill>
                  <a:srgbClr val="C7922E"/>
                </a:solidFill>
                <a:latin typeface="Arial"/>
                <a:ea typeface="Arial"/>
                <a:cs typeface="Arial"/>
              </a:rPr>
              <a:t>Aspectos por fortalecer</a:t>
            </a:r>
          </a:p>
        </p:txBody>
      </p:sp>
      <p:sp>
        <p:nvSpPr>
          <p:cNvPr id="8" name="Conector recto 7">
            <a:extLst>
              <a:ext uri="{FF2B5EF4-FFF2-40B4-BE49-F238E27FC236}">
                <a16:creationId xmlns:a16="http://schemas.microsoft.com/office/drawing/2014/main" id="{C1958F71-C485-4C66-A47C-D7CC0D89BBD3}"/>
              </a:ext>
            </a:extLst>
          </p:cNvPr>
          <p:cNvSpPr>
            <a:spLocks noGrp="1"/>
          </p:cNvSpPr>
          <p:nvPr/>
        </p:nvSpPr>
        <p:spPr>
          <a:xfrm>
            <a:off x="5905500" y="1790700"/>
            <a:ext cx="0" cy="285750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E4F80E6F-3D7F-49D5-BBA1-534AF39D9D23}"/>
              </a:ext>
            </a:extLst>
          </p:cNvPr>
          <p:cNvSpPr>
            <a:spLocks noGrp="1"/>
          </p:cNvSpPr>
          <p:nvPr/>
        </p:nvSpPr>
        <p:spPr>
          <a:xfrm>
            <a:off x="6858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Auditoría</a:t>
            </a:r>
            <a:r>
              <a:rPr sz="1650" dirty="0">
                <a:solidFill>
                  <a:srgbClr val="18323D"/>
                </a:solidFill>
                <a:latin typeface="Arial"/>
                <a:ea typeface="Arial"/>
                <a:cs typeface="Arial"/>
              </a:rPr>
              <a:t> Integral 2024: </a:t>
            </a:r>
            <a:r>
              <a:rPr sz="1650" dirty="0" err="1">
                <a:solidFill>
                  <a:srgbClr val="18323D"/>
                </a:solidFill>
                <a:latin typeface="Arial"/>
                <a:ea typeface="Arial"/>
                <a:cs typeface="Arial"/>
              </a:rPr>
              <a:t>opinión</a:t>
            </a:r>
            <a:r>
              <a:rPr sz="1650" dirty="0">
                <a:solidFill>
                  <a:srgbClr val="18323D"/>
                </a:solidFill>
                <a:latin typeface="Arial"/>
                <a:ea typeface="Arial"/>
                <a:cs typeface="Arial"/>
              </a:rPr>
              <a:t> sin </a:t>
            </a:r>
            <a:r>
              <a:rPr sz="1650" dirty="0" err="1">
                <a:solidFill>
                  <a:srgbClr val="18323D"/>
                </a:solidFill>
                <a:latin typeface="Arial"/>
                <a:ea typeface="Arial"/>
                <a:cs typeface="Arial"/>
              </a:rPr>
              <a:t>salvedades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Cumplimiento</a:t>
            </a:r>
            <a:r>
              <a:rPr sz="1650" dirty="0">
                <a:solidFill>
                  <a:srgbClr val="18323D"/>
                </a:solidFill>
                <a:latin typeface="Arial"/>
                <a:ea typeface="Arial"/>
                <a:cs typeface="Arial"/>
              </a:rPr>
              <a:t> </a:t>
            </a:r>
            <a:r>
              <a:rPr sz="1650" dirty="0" err="1">
                <a:solidFill>
                  <a:srgbClr val="18323D"/>
                </a:solidFill>
                <a:latin typeface="Arial"/>
                <a:ea typeface="Arial"/>
                <a:cs typeface="Arial"/>
              </a:rPr>
              <a:t>sustancial</a:t>
            </a:r>
            <a:r>
              <a:rPr sz="1650" dirty="0">
                <a:solidFill>
                  <a:srgbClr val="18323D"/>
                </a:solidFill>
                <a:latin typeface="Arial"/>
                <a:ea typeface="Arial"/>
                <a:cs typeface="Arial"/>
              </a:rPr>
              <a:t> del </a:t>
            </a:r>
            <a:r>
              <a:rPr sz="1650" dirty="0" err="1">
                <a:solidFill>
                  <a:srgbClr val="18323D"/>
                </a:solidFill>
                <a:latin typeface="Arial"/>
                <a:ea typeface="Arial"/>
                <a:cs typeface="Arial"/>
              </a:rPr>
              <a:t>acuerdo</a:t>
            </a:r>
            <a:r>
              <a:rPr sz="1650" dirty="0">
                <a:solidFill>
                  <a:srgbClr val="18323D"/>
                </a:solidFill>
                <a:latin typeface="Arial"/>
                <a:ea typeface="Arial"/>
                <a:cs typeface="Arial"/>
              </a:rPr>
              <a:t>, </a:t>
            </a:r>
            <a:r>
              <a:rPr sz="1650" dirty="0" err="1">
                <a:solidFill>
                  <a:srgbClr val="18323D"/>
                </a:solidFill>
                <a:latin typeface="Arial"/>
                <a:ea typeface="Arial"/>
                <a:cs typeface="Arial"/>
              </a:rPr>
              <a:t>presupuesto</a:t>
            </a:r>
            <a:r>
              <a:rPr sz="1650" dirty="0">
                <a:solidFill>
                  <a:srgbClr val="18323D"/>
                </a:solidFill>
                <a:latin typeface="Arial"/>
                <a:ea typeface="Arial"/>
                <a:cs typeface="Arial"/>
              </a:rPr>
              <a:t>, plan de </a:t>
            </a:r>
            <a:r>
              <a:rPr sz="1650" dirty="0" err="1">
                <a:solidFill>
                  <a:srgbClr val="18323D"/>
                </a:solidFill>
                <a:latin typeface="Arial"/>
                <a:ea typeface="Arial"/>
                <a:cs typeface="Arial"/>
              </a:rPr>
              <a:t>trabajo</a:t>
            </a:r>
            <a:r>
              <a:rPr sz="1650" dirty="0">
                <a:solidFill>
                  <a:srgbClr val="18323D"/>
                </a:solidFill>
                <a:latin typeface="Arial"/>
                <a:ea typeface="Arial"/>
                <a:cs typeface="Arial"/>
              </a:rPr>
              <a:t> y </a:t>
            </a:r>
            <a:r>
              <a:rPr sz="1650" dirty="0" err="1">
                <a:solidFill>
                  <a:srgbClr val="18323D"/>
                </a:solidFill>
                <a:latin typeface="Arial"/>
                <a:ea typeface="Arial"/>
                <a:cs typeface="Arial"/>
              </a:rPr>
              <a:t>normativa</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Controles</a:t>
            </a:r>
            <a:r>
              <a:rPr sz="1650" dirty="0">
                <a:solidFill>
                  <a:srgbClr val="18323D"/>
                </a:solidFill>
                <a:latin typeface="Arial"/>
                <a:ea typeface="Arial"/>
                <a:cs typeface="Arial"/>
              </a:rPr>
              <a:t> </a:t>
            </a:r>
            <a:r>
              <a:rPr sz="1650" dirty="0" err="1">
                <a:solidFill>
                  <a:srgbClr val="18323D"/>
                </a:solidFill>
                <a:latin typeface="Arial"/>
                <a:ea typeface="Arial"/>
                <a:cs typeface="Arial"/>
              </a:rPr>
              <a:t>internos</a:t>
            </a:r>
            <a:r>
              <a:rPr sz="1650" dirty="0">
                <a:solidFill>
                  <a:srgbClr val="18323D"/>
                </a:solidFill>
                <a:latin typeface="Arial"/>
                <a:ea typeface="Arial"/>
                <a:cs typeface="Arial"/>
              </a:rPr>
              <a:t>, </a:t>
            </a:r>
            <a:r>
              <a:rPr sz="1650" dirty="0" err="1">
                <a:solidFill>
                  <a:srgbClr val="18323D"/>
                </a:solidFill>
                <a:latin typeface="Arial"/>
                <a:ea typeface="Arial"/>
                <a:cs typeface="Arial"/>
              </a:rPr>
              <a:t>conciliaciones</a:t>
            </a:r>
            <a:r>
              <a:rPr sz="1650" dirty="0">
                <a:solidFill>
                  <a:srgbClr val="18323D"/>
                </a:solidFill>
                <a:latin typeface="Arial"/>
                <a:ea typeface="Arial"/>
                <a:cs typeface="Arial"/>
              </a:rPr>
              <a:t>, </a:t>
            </a:r>
            <a:r>
              <a:rPr sz="1650" dirty="0" err="1">
                <a:solidFill>
                  <a:srgbClr val="18323D"/>
                </a:solidFill>
                <a:latin typeface="Arial"/>
                <a:ea typeface="Arial"/>
                <a:cs typeface="Arial"/>
              </a:rPr>
              <a:t>validaciones</a:t>
            </a:r>
            <a:r>
              <a:rPr sz="1650" dirty="0">
                <a:solidFill>
                  <a:srgbClr val="18323D"/>
                </a:solidFill>
                <a:latin typeface="Arial"/>
                <a:ea typeface="Arial"/>
                <a:cs typeface="Arial"/>
              </a:rPr>
              <a:t> y </a:t>
            </a:r>
            <a:r>
              <a:rPr sz="1650" dirty="0" err="1">
                <a:solidFill>
                  <a:srgbClr val="18323D"/>
                </a:solidFill>
                <a:latin typeface="Arial"/>
                <a:ea typeface="Arial"/>
                <a:cs typeface="Arial"/>
              </a:rPr>
              <a:t>respaldo</a:t>
            </a:r>
            <a:r>
              <a:rPr sz="1650" dirty="0">
                <a:solidFill>
                  <a:srgbClr val="18323D"/>
                </a:solidFill>
                <a:latin typeface="Arial"/>
                <a:ea typeface="Arial"/>
                <a:cs typeface="Arial"/>
              </a:rPr>
              <a:t> documental.</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Desempeño</a:t>
            </a:r>
            <a:r>
              <a:rPr sz="1650" dirty="0">
                <a:solidFill>
                  <a:srgbClr val="18323D"/>
                </a:solidFill>
                <a:latin typeface="Arial"/>
                <a:ea typeface="Arial"/>
                <a:cs typeface="Arial"/>
              </a:rPr>
              <a:t> </a:t>
            </a:r>
            <a:r>
              <a:rPr sz="1650" dirty="0" err="1">
                <a:solidFill>
                  <a:srgbClr val="18323D"/>
                </a:solidFill>
                <a:latin typeface="Arial"/>
                <a:ea typeface="Arial"/>
                <a:cs typeface="Arial"/>
              </a:rPr>
              <a:t>financiero</a:t>
            </a:r>
            <a:r>
              <a:rPr sz="1650" dirty="0">
                <a:solidFill>
                  <a:srgbClr val="18323D"/>
                </a:solidFill>
                <a:latin typeface="Arial"/>
                <a:ea typeface="Arial"/>
                <a:cs typeface="Arial"/>
              </a:rPr>
              <a:t> 2025: bueno, </a:t>
            </a:r>
            <a:r>
              <a:rPr sz="1650" dirty="0" err="1">
                <a:solidFill>
                  <a:srgbClr val="18323D"/>
                </a:solidFill>
                <a:latin typeface="Arial"/>
                <a:ea typeface="Arial"/>
                <a:cs typeface="Arial"/>
              </a:rPr>
              <a:t>calificación</a:t>
            </a:r>
            <a:r>
              <a:rPr sz="1650" dirty="0">
                <a:solidFill>
                  <a:srgbClr val="18323D"/>
                </a:solidFill>
                <a:latin typeface="Arial"/>
                <a:ea typeface="Arial"/>
                <a:cs typeface="Arial"/>
              </a:rPr>
              <a:t> 2.</a:t>
            </a:r>
          </a:p>
        </p:txBody>
      </p:sp>
      <p:sp>
        <p:nvSpPr>
          <p:cNvPr id="10" name="Rectángulo 9">
            <a:extLst>
              <a:ext uri="{FF2B5EF4-FFF2-40B4-BE49-F238E27FC236}">
                <a16:creationId xmlns:a16="http://schemas.microsoft.com/office/drawing/2014/main" id="{227983A2-79D2-4E80-A32E-B4C2CDAC2C8B}"/>
              </a:ext>
            </a:extLst>
          </p:cNvPr>
          <p:cNvSpPr>
            <a:spLocks noGrp="1"/>
          </p:cNvSpPr>
          <p:nvPr/>
        </p:nvSpPr>
        <p:spPr>
          <a:xfrm>
            <a:off x="63627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Diferencias</a:t>
            </a:r>
            <a:r>
              <a:rPr sz="1575" dirty="0">
                <a:solidFill>
                  <a:srgbClr val="18323D"/>
                </a:solidFill>
                <a:latin typeface="Arial"/>
                <a:ea typeface="Arial"/>
                <a:cs typeface="Arial"/>
              </a:rPr>
              <a:t> de </a:t>
            </a:r>
            <a:r>
              <a:rPr sz="1575" dirty="0" err="1">
                <a:solidFill>
                  <a:srgbClr val="18323D"/>
                </a:solidFill>
                <a:latin typeface="Arial"/>
                <a:ea typeface="Arial"/>
                <a:cs typeface="Arial"/>
              </a:rPr>
              <a:t>ejecución</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a:solidFill>
                  <a:srgbClr val="18323D"/>
                </a:solidFill>
                <a:latin typeface="Arial"/>
                <a:ea typeface="Arial"/>
                <a:cs typeface="Arial"/>
              </a:rPr>
              <a:t>Seguimiento de </a:t>
            </a:r>
            <a:r>
              <a:rPr sz="1575" dirty="0" err="1">
                <a:solidFill>
                  <a:srgbClr val="18323D"/>
                </a:solidFill>
                <a:latin typeface="Arial"/>
                <a:ea typeface="Arial"/>
                <a:cs typeface="Arial"/>
              </a:rPr>
              <a:t>compromisos</a:t>
            </a:r>
            <a:r>
              <a:rPr sz="1575" dirty="0">
                <a:solidFill>
                  <a:srgbClr val="18323D"/>
                </a:solidFill>
                <a:latin typeface="Arial"/>
                <a:ea typeface="Arial"/>
                <a:cs typeface="Arial"/>
              </a:rPr>
              <a:t> y </a:t>
            </a:r>
            <a:r>
              <a:rPr sz="1575" dirty="0" err="1">
                <a:solidFill>
                  <a:srgbClr val="18323D"/>
                </a:solidFill>
                <a:latin typeface="Arial"/>
                <a:ea typeface="Arial"/>
                <a:cs typeface="Arial"/>
              </a:rPr>
              <a:t>obligaciones</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Liquidación</a:t>
            </a:r>
            <a:r>
              <a:rPr sz="1575" dirty="0">
                <a:solidFill>
                  <a:srgbClr val="18323D"/>
                </a:solidFill>
                <a:latin typeface="Arial"/>
                <a:ea typeface="Arial"/>
                <a:cs typeface="Arial"/>
              </a:rPr>
              <a:t> y </a:t>
            </a:r>
            <a:r>
              <a:rPr sz="1575" dirty="0" err="1">
                <a:solidFill>
                  <a:srgbClr val="18323D"/>
                </a:solidFill>
                <a:latin typeface="Arial"/>
                <a:ea typeface="Arial"/>
                <a:cs typeface="Arial"/>
              </a:rPr>
              <a:t>cierre</a:t>
            </a:r>
            <a:r>
              <a:rPr sz="1575" dirty="0">
                <a:solidFill>
                  <a:srgbClr val="18323D"/>
                </a:solidFill>
                <a:latin typeface="Arial"/>
                <a:ea typeface="Arial"/>
                <a:cs typeface="Arial"/>
              </a:rPr>
              <a:t> de </a:t>
            </a:r>
            <a:r>
              <a:rPr sz="1575" dirty="0" err="1">
                <a:solidFill>
                  <a:srgbClr val="18323D"/>
                </a:solidFill>
                <a:latin typeface="Arial"/>
                <a:ea typeface="Arial"/>
                <a:cs typeface="Arial"/>
              </a:rPr>
              <a:t>observaciones</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a:solidFill>
                  <a:srgbClr val="18323D"/>
                </a:solidFill>
                <a:latin typeface="Arial"/>
                <a:ea typeface="Arial"/>
                <a:cs typeface="Arial"/>
              </a:rPr>
              <a:t>Seguimiento </a:t>
            </a:r>
            <a:r>
              <a:rPr sz="1575" dirty="0" err="1">
                <a:solidFill>
                  <a:srgbClr val="18323D"/>
                </a:solidFill>
                <a:latin typeface="Arial"/>
                <a:ea typeface="Arial"/>
                <a:cs typeface="Arial"/>
              </a:rPr>
              <a:t>físico-financiero</a:t>
            </a:r>
            <a:r>
              <a:rPr sz="1575" dirty="0">
                <a:solidFill>
                  <a:srgbClr val="18323D"/>
                </a:solidFill>
                <a:latin typeface="Arial"/>
                <a:ea typeface="Arial"/>
                <a:cs typeface="Arial"/>
              </a:rPr>
              <a:t> del Laboratorio Nacional de Salud Pública.</a:t>
            </a:r>
          </a:p>
        </p:txBody>
      </p:sp>
      <p:sp>
        <p:nvSpPr>
          <p:cNvPr id="11" name="Rectángulo 10">
            <a:extLst>
              <a:ext uri="{FF2B5EF4-FFF2-40B4-BE49-F238E27FC236}">
                <a16:creationId xmlns:a16="http://schemas.microsoft.com/office/drawing/2014/main" id="{E206BE7C-C875-47B4-B664-EFA5D4AE3C4C}"/>
              </a:ext>
            </a:extLst>
          </p:cNvPr>
          <p:cNvSpPr>
            <a:spLocks noGrp="1"/>
          </p:cNvSpPr>
          <p:nvPr/>
        </p:nvSpPr>
        <p:spPr>
          <a:xfrm>
            <a:off x="609600" y="4876800"/>
            <a:ext cx="10972800" cy="1257300"/>
          </a:xfrm>
          <a:prstGeom prst="rect">
            <a:avLst/>
          </a:prstGeom>
          <a:solidFill>
            <a:srgbClr val="E8F1F0"/>
          </a:solidFill>
          <a:ln w="0">
            <a:noFill/>
          </a:ln>
        </p:spPr>
        <p:txBody>
          <a:bodyPr wrap="square" lIns="209550" tIns="152400" rIns="209550" bIns="133350" anchor="ctr">
            <a:noAutofit/>
          </a:bodyPr>
          <a:lstStyle/>
          <a:p>
            <a:pPr>
              <a:lnSpc>
                <a:spcPct val="108000"/>
              </a:lnSpc>
              <a:buNone/>
              <a:defRPr sz="1725">
                <a:solidFill>
                  <a:srgbClr val="18323D"/>
                </a:solidFill>
                <a:latin typeface="Arial"/>
                <a:ea typeface="Arial"/>
                <a:cs typeface="Arial"/>
              </a:defRPr>
            </a:pPr>
            <a:r>
              <a:rPr sz="1725" b="1">
                <a:solidFill>
                  <a:srgbClr val="18323D"/>
                </a:solidFill>
                <a:latin typeface="Arial"/>
                <a:ea typeface="Arial"/>
                <a:cs typeface="Arial"/>
              </a:rPr>
              <a:t>Lectura del Comité
</a:t>
            </a:r>
            <a:r>
              <a:rPr sz="1725">
                <a:solidFill>
                  <a:srgbClr val="18323D"/>
                </a:solidFill>
                <a:latin typeface="Arial"/>
                <a:ea typeface="Arial"/>
                <a:cs typeface="Arial"/>
              </a:rPr>
              <a:t>Existe capacidad financiera y administrativa y hay mecanismos de control establecidos. Algunos asuntos de ejecución, seguimiento y cierre requieren fortalecimiento.</a:t>
            </a:r>
          </a:p>
        </p:txBody>
      </p:sp>
      <p:sp>
        <p:nvSpPr>
          <p:cNvPr id="12" name="Conector recto 11">
            <a:extLst>
              <a:ext uri="{FF2B5EF4-FFF2-40B4-BE49-F238E27FC236}">
                <a16:creationId xmlns:a16="http://schemas.microsoft.com/office/drawing/2014/main" id="{9E0DD54F-8463-4A07-89D0-F4395101FB3C}"/>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8A2A3847-3C88-4334-ABB6-3367748CAA8C}"/>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0" name="Imagen 29"/>
          <p:cNvPicPr>
            <a:picLocks noChangeAspect="1"/>
          </p:cNvPicPr>
          <p:nvPr/>
        </p:nvPicPr>
        <p:blipFill>
          <a:blip r:embed="rId3"/>
          <a:stretch/>
        </p:blipFill>
        <p:spPr>
          <a:xfrm>
            <a:off x="209550" y="135790"/>
            <a:ext cx="1123950" cy="414220"/>
          </a:xfrm>
          <a:prstGeom prst="rect">
            <a:avLst/>
          </a:prstGeom>
        </p:spPr>
      </p:pic>
      <p:pic>
        <p:nvPicPr>
          <p:cNvPr id="31" name="Imagen 3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224772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A71A57DE-F009-4150-894E-B4E8BD017A62}"/>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3. Adquisiciones, activos y cumplimiento</a:t>
            </a:r>
          </a:p>
        </p:txBody>
      </p:sp>
      <p:sp>
        <p:nvSpPr>
          <p:cNvPr id="2" name="Rectángulo 1">
            <a:extLst>
              <a:ext uri="{FF2B5EF4-FFF2-40B4-BE49-F238E27FC236}">
                <a16:creationId xmlns:a16="http://schemas.microsoft.com/office/drawing/2014/main" id="{71E0E605-8FB9-4072-93F3-3FC0CB1EC5BE}"/>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 POR DIMENSIÓN</a:t>
            </a:r>
          </a:p>
        </p:txBody>
      </p:sp>
      <p:sp>
        <p:nvSpPr>
          <p:cNvPr id="3" name="Rectángulo 2">
            <a:extLst>
              <a:ext uri="{FF2B5EF4-FFF2-40B4-BE49-F238E27FC236}">
                <a16:creationId xmlns:a16="http://schemas.microsoft.com/office/drawing/2014/main" id="{E95730DB-5E61-4686-A226-415576ED7787}"/>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11</a:t>
            </a:r>
          </a:p>
        </p:txBody>
      </p:sp>
      <p:sp>
        <p:nvSpPr>
          <p:cNvPr id="4" name="Conector recto 3">
            <a:extLst>
              <a:ext uri="{FF2B5EF4-FFF2-40B4-BE49-F238E27FC236}">
                <a16:creationId xmlns:a16="http://schemas.microsoft.com/office/drawing/2014/main" id="{718BF545-CFCE-4FA1-9858-C2CD18DEA203}"/>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esquinas redondeadas 4">
            <a:extLst>
              <a:ext uri="{FF2B5EF4-FFF2-40B4-BE49-F238E27FC236}">
                <a16:creationId xmlns:a16="http://schemas.microsoft.com/office/drawing/2014/main" id="{14F8ADE0-1EB6-4D65-9360-5812F30B2828}"/>
              </a:ext>
            </a:extLst>
          </p:cNvPr>
          <p:cNvSpPr>
            <a:spLocks noGrp="1"/>
          </p:cNvSpPr>
          <p:nvPr/>
        </p:nvSpPr>
        <p:spPr>
          <a:xfrm>
            <a:off x="609600" y="1200150"/>
            <a:ext cx="3695700" cy="419100"/>
          </a:xfrm>
          <a:prstGeom prst="roundRect">
            <a:avLst>
              <a:gd name="adj" fmla="val 27273"/>
            </a:avLst>
          </a:prstGeom>
          <a:solidFill>
            <a:srgbClr val="E8F1F0"/>
          </a:solidFill>
          <a:ln w="9525">
            <a:solidFill>
              <a:srgbClr val="0D5661"/>
            </a:solidFill>
            <a:prstDash val="solid"/>
          </a:ln>
        </p:spPr>
        <p:txBody>
          <a:bodyPr lIns="95250" tIns="47625" rIns="95250" bIns="47625" anchor="ctr">
            <a:noAutofit/>
          </a:bodyPr>
          <a:lstStyle/>
          <a:p>
            <a:pPr algn="ctr">
              <a:buNone/>
              <a:defRPr sz="1350" b="1">
                <a:solidFill>
                  <a:srgbClr val="0D5661"/>
                </a:solidFill>
                <a:latin typeface="Arial"/>
                <a:ea typeface="Arial"/>
                <a:cs typeface="Arial"/>
              </a:defRPr>
            </a:pPr>
            <a:r>
              <a:rPr sz="1350" b="1">
                <a:solidFill>
                  <a:srgbClr val="0D5661"/>
                </a:solidFill>
                <a:latin typeface="Arial"/>
                <a:ea typeface="Arial"/>
                <a:cs typeface="Arial"/>
              </a:rPr>
              <a:t>Adecuado con aspectos por fortalecer</a:t>
            </a:r>
          </a:p>
        </p:txBody>
      </p:sp>
      <p:sp>
        <p:nvSpPr>
          <p:cNvPr id="6" name="Rectángulo 5">
            <a:extLst>
              <a:ext uri="{FF2B5EF4-FFF2-40B4-BE49-F238E27FC236}">
                <a16:creationId xmlns:a16="http://schemas.microsoft.com/office/drawing/2014/main" id="{02EB840A-34FC-4EDE-86F3-73F611767A71}"/>
              </a:ext>
            </a:extLst>
          </p:cNvPr>
          <p:cNvSpPr>
            <a:spLocks noGrp="1"/>
          </p:cNvSpPr>
          <p:nvPr/>
        </p:nvSpPr>
        <p:spPr>
          <a:xfrm>
            <a:off x="6096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Capacidades demostradas</a:t>
            </a:r>
          </a:p>
        </p:txBody>
      </p:sp>
      <p:sp>
        <p:nvSpPr>
          <p:cNvPr id="7" name="Rectángulo 6">
            <a:extLst>
              <a:ext uri="{FF2B5EF4-FFF2-40B4-BE49-F238E27FC236}">
                <a16:creationId xmlns:a16="http://schemas.microsoft.com/office/drawing/2014/main" id="{5F3BA797-4E58-4523-967C-DA021C037E5A}"/>
              </a:ext>
            </a:extLst>
          </p:cNvPr>
          <p:cNvSpPr>
            <a:spLocks noGrp="1"/>
          </p:cNvSpPr>
          <p:nvPr/>
        </p:nvSpPr>
        <p:spPr>
          <a:xfrm>
            <a:off x="62865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C7922E"/>
                </a:solidFill>
                <a:latin typeface="Arial"/>
                <a:ea typeface="Arial"/>
                <a:cs typeface="Arial"/>
              </a:defRPr>
            </a:pPr>
            <a:r>
              <a:rPr sz="1875" b="1">
                <a:solidFill>
                  <a:srgbClr val="C7922E"/>
                </a:solidFill>
                <a:latin typeface="Arial"/>
                <a:ea typeface="Arial"/>
                <a:cs typeface="Arial"/>
              </a:rPr>
              <a:t>Aspectos por fortalecer</a:t>
            </a:r>
          </a:p>
        </p:txBody>
      </p:sp>
      <p:sp>
        <p:nvSpPr>
          <p:cNvPr id="8" name="Conector recto 7">
            <a:extLst>
              <a:ext uri="{FF2B5EF4-FFF2-40B4-BE49-F238E27FC236}">
                <a16:creationId xmlns:a16="http://schemas.microsoft.com/office/drawing/2014/main" id="{5C1D6E96-2335-4172-8B33-0AB5E19685D1}"/>
              </a:ext>
            </a:extLst>
          </p:cNvPr>
          <p:cNvSpPr>
            <a:spLocks noGrp="1"/>
          </p:cNvSpPr>
          <p:nvPr/>
        </p:nvSpPr>
        <p:spPr>
          <a:xfrm>
            <a:off x="5905500" y="1790700"/>
            <a:ext cx="0" cy="285750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172B9FB7-E671-40E4-B450-840C88775F46}"/>
              </a:ext>
            </a:extLst>
          </p:cNvPr>
          <p:cNvSpPr>
            <a:spLocks noGrp="1"/>
          </p:cNvSpPr>
          <p:nvPr/>
        </p:nvSpPr>
        <p:spPr>
          <a:xfrm>
            <a:off x="6858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Procedimientos</a:t>
            </a:r>
            <a:r>
              <a:rPr sz="1650" dirty="0">
                <a:solidFill>
                  <a:srgbClr val="18323D"/>
                </a:solidFill>
                <a:latin typeface="Arial"/>
                <a:ea typeface="Arial"/>
                <a:cs typeface="Arial"/>
              </a:rPr>
              <a:t> y </a:t>
            </a:r>
            <a:r>
              <a:rPr sz="1650" dirty="0" err="1">
                <a:solidFill>
                  <a:srgbClr val="18323D"/>
                </a:solidFill>
                <a:latin typeface="Arial"/>
                <a:ea typeface="Arial"/>
                <a:cs typeface="Arial"/>
              </a:rPr>
              <a:t>controles</a:t>
            </a:r>
            <a:r>
              <a:rPr sz="1650" dirty="0">
                <a:solidFill>
                  <a:srgbClr val="18323D"/>
                </a:solidFill>
                <a:latin typeface="Arial"/>
                <a:ea typeface="Arial"/>
                <a:cs typeface="Arial"/>
              </a:rPr>
              <a:t> para </a:t>
            </a:r>
            <a:r>
              <a:rPr sz="1650" dirty="0" err="1">
                <a:solidFill>
                  <a:srgbClr val="18323D"/>
                </a:solidFill>
                <a:latin typeface="Arial"/>
                <a:ea typeface="Arial"/>
                <a:cs typeface="Arial"/>
              </a:rPr>
              <a:t>adquisiciones</a:t>
            </a:r>
            <a:r>
              <a:rPr sz="1650" dirty="0">
                <a:solidFill>
                  <a:srgbClr val="18323D"/>
                </a:solidFill>
                <a:latin typeface="Arial"/>
                <a:ea typeface="Arial"/>
                <a:cs typeface="Arial"/>
              </a:rPr>
              <a:t> y </a:t>
            </a:r>
            <a:r>
              <a:rPr sz="1650" dirty="0" err="1">
                <a:solidFill>
                  <a:srgbClr val="18323D"/>
                </a:solidFill>
                <a:latin typeface="Arial"/>
                <a:ea typeface="Arial"/>
                <a:cs typeface="Arial"/>
              </a:rPr>
              <a:t>suministros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Controles</a:t>
            </a:r>
            <a:r>
              <a:rPr sz="1650" dirty="0">
                <a:solidFill>
                  <a:srgbClr val="18323D"/>
                </a:solidFill>
                <a:latin typeface="Arial"/>
                <a:ea typeface="Arial"/>
                <a:cs typeface="Arial"/>
              </a:rPr>
              <a:t> para </a:t>
            </a:r>
            <a:r>
              <a:rPr sz="1650" dirty="0" err="1">
                <a:solidFill>
                  <a:srgbClr val="18323D"/>
                </a:solidFill>
                <a:latin typeface="Arial"/>
                <a:ea typeface="Arial"/>
                <a:cs typeface="Arial"/>
              </a:rPr>
              <a:t>recepción</a:t>
            </a:r>
            <a:r>
              <a:rPr sz="1650" dirty="0">
                <a:solidFill>
                  <a:srgbClr val="18323D"/>
                </a:solidFill>
                <a:latin typeface="Arial"/>
                <a:ea typeface="Arial"/>
                <a:cs typeface="Arial"/>
              </a:rPr>
              <a:t> y </a:t>
            </a:r>
            <a:r>
              <a:rPr sz="1650" dirty="0" err="1">
                <a:solidFill>
                  <a:srgbClr val="18323D"/>
                </a:solidFill>
                <a:latin typeface="Arial"/>
                <a:ea typeface="Arial"/>
                <a:cs typeface="Arial"/>
              </a:rPr>
              <a:t>pago</a:t>
            </a:r>
            <a:r>
              <a:rPr sz="1650" dirty="0">
                <a:solidFill>
                  <a:srgbClr val="18323D"/>
                </a:solidFill>
                <a:latin typeface="Arial"/>
                <a:ea typeface="Arial"/>
                <a:cs typeface="Arial"/>
              </a:rPr>
              <a:t> de </a:t>
            </a:r>
            <a:r>
              <a:rPr sz="1650" dirty="0" err="1">
                <a:solidFill>
                  <a:srgbClr val="18323D"/>
                </a:solidFill>
                <a:latin typeface="Arial"/>
                <a:ea typeface="Arial"/>
                <a:cs typeface="Arial"/>
              </a:rPr>
              <a:t>bienes</a:t>
            </a:r>
            <a:r>
              <a:rPr sz="1650" dirty="0">
                <a:solidFill>
                  <a:srgbClr val="18323D"/>
                </a:solidFill>
                <a:latin typeface="Arial"/>
                <a:ea typeface="Arial"/>
                <a:cs typeface="Arial"/>
              </a:rPr>
              <a:t> y </a:t>
            </a:r>
            <a:r>
              <a:rPr sz="1650" dirty="0" err="1">
                <a:solidFill>
                  <a:srgbClr val="18323D"/>
                </a:solidFill>
                <a:latin typeface="Arial"/>
                <a:ea typeface="Arial"/>
                <a:cs typeface="Arial"/>
              </a:rPr>
              <a:t>servicios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Manuales</a:t>
            </a:r>
            <a:r>
              <a:rPr sz="1650" dirty="0">
                <a:solidFill>
                  <a:srgbClr val="18323D"/>
                </a:solidFill>
                <a:latin typeface="Arial"/>
                <a:ea typeface="Arial"/>
                <a:cs typeface="Arial"/>
              </a:rPr>
              <a:t> y </a:t>
            </a:r>
            <a:r>
              <a:rPr sz="1650" dirty="0" err="1">
                <a:solidFill>
                  <a:srgbClr val="18323D"/>
                </a:solidFill>
                <a:latin typeface="Arial"/>
                <a:ea typeface="Arial"/>
                <a:cs typeface="Arial"/>
              </a:rPr>
              <a:t>políticas</a:t>
            </a:r>
            <a:r>
              <a:rPr sz="1650" dirty="0">
                <a:solidFill>
                  <a:srgbClr val="18323D"/>
                </a:solidFill>
                <a:latin typeface="Arial"/>
                <a:ea typeface="Arial"/>
                <a:cs typeface="Arial"/>
              </a:rPr>
              <a:t> </a:t>
            </a:r>
            <a:r>
              <a:rPr sz="1650" dirty="0" err="1">
                <a:solidFill>
                  <a:srgbClr val="18323D"/>
                </a:solidFill>
                <a:latin typeface="Arial"/>
                <a:ea typeface="Arial"/>
                <a:cs typeface="Arial"/>
              </a:rPr>
              <a:t>institucionales</a:t>
            </a:r>
            <a:r>
              <a:rPr sz="1650" dirty="0">
                <a:solidFill>
                  <a:srgbClr val="18323D"/>
                </a:solidFill>
                <a:latin typeface="Arial"/>
                <a:ea typeface="Arial"/>
                <a:cs typeface="Arial"/>
              </a:rPr>
              <a:t> </a:t>
            </a:r>
            <a:r>
              <a:rPr sz="1650" dirty="0" err="1">
                <a:solidFill>
                  <a:srgbClr val="18323D"/>
                </a:solidFill>
                <a:latin typeface="Arial"/>
                <a:ea typeface="Arial"/>
                <a:cs typeface="Arial"/>
              </a:rPr>
              <a:t>aplicables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Cumplimiento</a:t>
            </a:r>
            <a:r>
              <a:rPr sz="1650" dirty="0">
                <a:solidFill>
                  <a:srgbClr val="18323D"/>
                </a:solidFill>
                <a:latin typeface="Arial"/>
                <a:ea typeface="Arial"/>
                <a:cs typeface="Arial"/>
              </a:rPr>
              <a:t> </a:t>
            </a:r>
            <a:r>
              <a:rPr sz="1650" dirty="0" err="1">
                <a:solidFill>
                  <a:srgbClr val="18323D"/>
                </a:solidFill>
                <a:latin typeface="Arial"/>
                <a:ea typeface="Arial"/>
                <a:cs typeface="Arial"/>
              </a:rPr>
              <a:t>sustancial</a:t>
            </a:r>
            <a:r>
              <a:rPr sz="1650" dirty="0">
                <a:solidFill>
                  <a:srgbClr val="18323D"/>
                </a:solidFill>
                <a:latin typeface="Arial"/>
                <a:ea typeface="Arial"/>
                <a:cs typeface="Arial"/>
              </a:rPr>
              <a:t> de las </a:t>
            </a:r>
            <a:r>
              <a:rPr sz="1650" dirty="0" err="1">
                <a:solidFill>
                  <a:srgbClr val="18323D"/>
                </a:solidFill>
                <a:latin typeface="Arial"/>
                <a:ea typeface="Arial"/>
                <a:cs typeface="Arial"/>
              </a:rPr>
              <a:t>disposiciones</a:t>
            </a:r>
            <a:r>
              <a:rPr sz="1650" dirty="0">
                <a:solidFill>
                  <a:srgbClr val="18323D"/>
                </a:solidFill>
                <a:latin typeface="Arial"/>
                <a:ea typeface="Arial"/>
                <a:cs typeface="Arial"/>
              </a:rPr>
              <a:t> de la </a:t>
            </a:r>
            <a:r>
              <a:rPr sz="1650" dirty="0" err="1">
                <a:solidFill>
                  <a:srgbClr val="18323D"/>
                </a:solidFill>
                <a:latin typeface="Arial"/>
                <a:ea typeface="Arial"/>
                <a:cs typeface="Arial"/>
              </a:rPr>
              <a:t>subvención</a:t>
            </a:r>
            <a:r>
              <a:rPr sz="1650" dirty="0">
                <a:solidFill>
                  <a:srgbClr val="18323D"/>
                </a:solidFill>
                <a:latin typeface="Arial"/>
                <a:ea typeface="Arial"/>
                <a:cs typeface="Arial"/>
              </a:rPr>
              <a:t> y </a:t>
            </a:r>
            <a:r>
              <a:rPr sz="1650" dirty="0" err="1">
                <a:solidFill>
                  <a:srgbClr val="18323D"/>
                </a:solidFill>
                <a:latin typeface="Arial"/>
                <a:ea typeface="Arial"/>
                <a:cs typeface="Arial"/>
              </a:rPr>
              <a:t>normativa</a:t>
            </a:r>
            <a:r>
              <a:rPr sz="1650" dirty="0">
                <a:solidFill>
                  <a:srgbClr val="18323D"/>
                </a:solidFill>
                <a:latin typeface="Arial"/>
                <a:ea typeface="Arial"/>
                <a:cs typeface="Arial"/>
              </a:rPr>
              <a:t>.</a:t>
            </a:r>
          </a:p>
        </p:txBody>
      </p:sp>
      <p:sp>
        <p:nvSpPr>
          <p:cNvPr id="10" name="Rectángulo 9">
            <a:extLst>
              <a:ext uri="{FF2B5EF4-FFF2-40B4-BE49-F238E27FC236}">
                <a16:creationId xmlns:a16="http://schemas.microsoft.com/office/drawing/2014/main" id="{109887E0-8D41-4090-AF4E-87B262C7AC4B}"/>
              </a:ext>
            </a:extLst>
          </p:cNvPr>
          <p:cNvSpPr>
            <a:spLocks noGrp="1"/>
          </p:cNvSpPr>
          <p:nvPr/>
        </p:nvSpPr>
        <p:spPr>
          <a:xfrm>
            <a:off x="63627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a:solidFill>
                  <a:srgbClr val="18323D"/>
                </a:solidFill>
                <a:latin typeface="Arial"/>
                <a:ea typeface="Arial"/>
                <a:cs typeface="Arial"/>
              </a:rPr>
              <a:t>Información </a:t>
            </a:r>
            <a:r>
              <a:rPr sz="1575" dirty="0" err="1">
                <a:solidFill>
                  <a:srgbClr val="18323D"/>
                </a:solidFill>
                <a:latin typeface="Arial"/>
                <a:ea typeface="Arial"/>
                <a:cs typeface="Arial"/>
              </a:rPr>
              <a:t>incompleta</a:t>
            </a:r>
            <a:r>
              <a:rPr sz="1575" dirty="0">
                <a:solidFill>
                  <a:srgbClr val="18323D"/>
                </a:solidFill>
                <a:latin typeface="Arial"/>
                <a:ea typeface="Arial"/>
                <a:cs typeface="Arial"/>
              </a:rPr>
              <a:t> en el </a:t>
            </a:r>
            <a:r>
              <a:rPr sz="1575" dirty="0" err="1">
                <a:solidFill>
                  <a:srgbClr val="18323D"/>
                </a:solidFill>
                <a:latin typeface="Arial"/>
                <a:ea typeface="Arial"/>
                <a:cs typeface="Arial"/>
              </a:rPr>
              <a:t>registro</a:t>
            </a:r>
            <a:r>
              <a:rPr sz="1575" dirty="0">
                <a:solidFill>
                  <a:srgbClr val="18323D"/>
                </a:solidFill>
                <a:latin typeface="Arial"/>
                <a:ea typeface="Arial"/>
                <a:cs typeface="Arial"/>
              </a:rPr>
              <a:t> de </a:t>
            </a:r>
            <a:r>
              <a:rPr sz="1575" dirty="0" err="1">
                <a:solidFill>
                  <a:srgbClr val="18323D"/>
                </a:solidFill>
                <a:latin typeface="Arial"/>
                <a:ea typeface="Arial"/>
                <a:cs typeface="Arial"/>
              </a:rPr>
              <a:t>determinados</a:t>
            </a:r>
            <a:r>
              <a:rPr sz="1575" dirty="0">
                <a:solidFill>
                  <a:srgbClr val="18323D"/>
                </a:solidFill>
                <a:latin typeface="Arial"/>
                <a:ea typeface="Arial"/>
                <a:cs typeface="Arial"/>
              </a:rPr>
              <a:t> </a:t>
            </a:r>
            <a:r>
              <a:rPr sz="1575" dirty="0" err="1">
                <a:solidFill>
                  <a:srgbClr val="18323D"/>
                </a:solidFill>
                <a:latin typeface="Arial"/>
                <a:ea typeface="Arial"/>
                <a:cs typeface="Arial"/>
              </a:rPr>
              <a:t>activos</a:t>
            </a:r>
            <a:r>
              <a:rPr sz="1575" dirty="0">
                <a:solidFill>
                  <a:srgbClr val="18323D"/>
                </a:solidFill>
                <a:latin typeface="Arial"/>
                <a:ea typeface="Arial"/>
                <a:cs typeface="Arial"/>
              </a:rPr>
              <a:t>, </a:t>
            </a:r>
            <a:r>
              <a:rPr sz="1575" dirty="0" err="1">
                <a:solidFill>
                  <a:srgbClr val="18323D"/>
                </a:solidFill>
                <a:latin typeface="Arial"/>
                <a:ea typeface="Arial"/>
                <a:cs typeface="Arial"/>
              </a:rPr>
              <a:t>identificada</a:t>
            </a:r>
            <a:r>
              <a:rPr sz="1575" dirty="0">
                <a:solidFill>
                  <a:srgbClr val="18323D"/>
                </a:solidFill>
                <a:latin typeface="Arial"/>
                <a:ea typeface="Arial"/>
                <a:cs typeface="Arial"/>
              </a:rPr>
              <a:t> como </a:t>
            </a:r>
            <a:r>
              <a:rPr sz="1575" dirty="0" err="1">
                <a:solidFill>
                  <a:srgbClr val="18323D"/>
                </a:solidFill>
                <a:latin typeface="Arial"/>
                <a:ea typeface="Arial"/>
                <a:cs typeface="Arial"/>
              </a:rPr>
              <a:t>hallazgo</a:t>
            </a:r>
            <a:r>
              <a:rPr sz="1575" dirty="0">
                <a:solidFill>
                  <a:srgbClr val="18323D"/>
                </a:solidFill>
                <a:latin typeface="Arial"/>
                <a:ea typeface="Arial"/>
                <a:cs typeface="Arial"/>
              </a:rPr>
              <a:t> </a:t>
            </a:r>
            <a:r>
              <a:rPr sz="1575" dirty="0" err="1">
                <a:solidFill>
                  <a:srgbClr val="18323D"/>
                </a:solidFill>
                <a:latin typeface="Arial"/>
                <a:ea typeface="Arial"/>
                <a:cs typeface="Arial"/>
              </a:rPr>
              <a:t>categoría</a:t>
            </a:r>
            <a:r>
              <a:rPr sz="1575" dirty="0">
                <a:solidFill>
                  <a:srgbClr val="18323D"/>
                </a:solidFill>
                <a:latin typeface="Arial"/>
                <a:ea typeface="Arial"/>
                <a:cs typeface="Arial"/>
              </a:rPr>
              <a:t> II.</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a:solidFill>
                  <a:srgbClr val="18323D"/>
                </a:solidFill>
                <a:latin typeface="Arial"/>
                <a:ea typeface="Arial"/>
                <a:cs typeface="Arial"/>
              </a:rPr>
              <a:t>Identificación y </a:t>
            </a:r>
            <a:r>
              <a:rPr sz="1575" dirty="0" err="1">
                <a:solidFill>
                  <a:srgbClr val="18323D"/>
                </a:solidFill>
                <a:latin typeface="Arial"/>
                <a:ea typeface="Arial"/>
                <a:cs typeface="Arial"/>
              </a:rPr>
              <a:t>trazabilidad</a:t>
            </a:r>
            <a:r>
              <a:rPr sz="1575" dirty="0">
                <a:solidFill>
                  <a:srgbClr val="18323D"/>
                </a:solidFill>
                <a:latin typeface="Arial"/>
                <a:ea typeface="Arial"/>
                <a:cs typeface="Arial"/>
              </a:rPr>
              <a:t> de </a:t>
            </a:r>
            <a:r>
              <a:rPr sz="1575" dirty="0" err="1">
                <a:solidFill>
                  <a:srgbClr val="18323D"/>
                </a:solidFill>
                <a:latin typeface="Arial"/>
                <a:ea typeface="Arial"/>
                <a:cs typeface="Arial"/>
              </a:rPr>
              <a:t>activos</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a:solidFill>
                  <a:srgbClr val="18323D"/>
                </a:solidFill>
                <a:latin typeface="Arial"/>
                <a:ea typeface="Arial"/>
                <a:cs typeface="Arial"/>
              </a:rPr>
              <a:t>Seguimiento hasta el </a:t>
            </a:r>
            <a:r>
              <a:rPr sz="1575" dirty="0" err="1">
                <a:solidFill>
                  <a:srgbClr val="18323D"/>
                </a:solidFill>
                <a:latin typeface="Arial"/>
                <a:ea typeface="Arial"/>
                <a:cs typeface="Arial"/>
              </a:rPr>
              <a:t>cierre</a:t>
            </a:r>
            <a:r>
              <a:rPr sz="1575" dirty="0">
                <a:solidFill>
                  <a:srgbClr val="18323D"/>
                </a:solidFill>
                <a:latin typeface="Arial"/>
                <a:ea typeface="Arial"/>
                <a:cs typeface="Arial"/>
              </a:rPr>
              <a:t> </a:t>
            </a:r>
            <a:r>
              <a:rPr sz="1575" dirty="0" err="1">
                <a:solidFill>
                  <a:srgbClr val="18323D"/>
                </a:solidFill>
                <a:latin typeface="Arial"/>
                <a:ea typeface="Arial"/>
                <a:cs typeface="Arial"/>
              </a:rPr>
              <a:t>documentado</a:t>
            </a:r>
            <a:r>
              <a:rPr sz="1575" dirty="0">
                <a:solidFill>
                  <a:srgbClr val="18323D"/>
                </a:solidFill>
                <a:latin typeface="Arial"/>
                <a:ea typeface="Arial"/>
                <a:cs typeface="Arial"/>
              </a:rPr>
              <a:t> de </a:t>
            </a:r>
            <a:r>
              <a:rPr sz="1575" dirty="0" err="1">
                <a:solidFill>
                  <a:srgbClr val="18323D"/>
                </a:solidFill>
                <a:latin typeface="Arial"/>
                <a:ea typeface="Arial"/>
                <a:cs typeface="Arial"/>
              </a:rPr>
              <a:t>observaciones</a:t>
            </a:r>
            <a:r>
              <a:rPr sz="1575" dirty="0">
                <a:solidFill>
                  <a:srgbClr val="18323D"/>
                </a:solidFill>
                <a:latin typeface="Arial"/>
                <a:ea typeface="Arial"/>
                <a:cs typeface="Arial"/>
              </a:rPr>
              <a:t> </a:t>
            </a:r>
            <a:r>
              <a:rPr sz="1575" dirty="0" err="1">
                <a:solidFill>
                  <a:srgbClr val="18323D"/>
                </a:solidFill>
                <a:latin typeface="Arial"/>
                <a:ea typeface="Arial"/>
                <a:cs typeface="Arial"/>
              </a:rPr>
              <a:t>pendientes</a:t>
            </a:r>
            <a:r>
              <a:rPr sz="1575" dirty="0">
                <a:solidFill>
                  <a:srgbClr val="18323D"/>
                </a:solidFill>
                <a:latin typeface="Arial"/>
                <a:ea typeface="Arial"/>
                <a:cs typeface="Arial"/>
              </a:rPr>
              <a:t>.</a:t>
            </a:r>
          </a:p>
        </p:txBody>
      </p:sp>
      <p:sp>
        <p:nvSpPr>
          <p:cNvPr id="11" name="Rectángulo 10">
            <a:extLst>
              <a:ext uri="{FF2B5EF4-FFF2-40B4-BE49-F238E27FC236}">
                <a16:creationId xmlns:a16="http://schemas.microsoft.com/office/drawing/2014/main" id="{5B307D7D-51F0-44D9-8373-035DEA41F348}"/>
              </a:ext>
            </a:extLst>
          </p:cNvPr>
          <p:cNvSpPr>
            <a:spLocks noGrp="1"/>
          </p:cNvSpPr>
          <p:nvPr/>
        </p:nvSpPr>
        <p:spPr>
          <a:xfrm>
            <a:off x="609600" y="4876800"/>
            <a:ext cx="10972800" cy="1257300"/>
          </a:xfrm>
          <a:prstGeom prst="rect">
            <a:avLst/>
          </a:prstGeom>
          <a:solidFill>
            <a:srgbClr val="E8F1F0"/>
          </a:solidFill>
          <a:ln w="0">
            <a:noFill/>
          </a:ln>
        </p:spPr>
        <p:txBody>
          <a:bodyPr wrap="square" lIns="209550" tIns="152400" rIns="209550" bIns="133350" anchor="ctr">
            <a:noAutofit/>
          </a:bodyPr>
          <a:lstStyle/>
          <a:p>
            <a:pPr>
              <a:lnSpc>
                <a:spcPct val="108000"/>
              </a:lnSpc>
              <a:buNone/>
              <a:defRPr sz="1725">
                <a:solidFill>
                  <a:srgbClr val="18323D"/>
                </a:solidFill>
                <a:latin typeface="Arial"/>
                <a:ea typeface="Arial"/>
                <a:cs typeface="Arial"/>
              </a:defRPr>
            </a:pPr>
            <a:r>
              <a:rPr sz="1725" b="1">
                <a:solidFill>
                  <a:srgbClr val="18323D"/>
                </a:solidFill>
                <a:latin typeface="Arial"/>
                <a:ea typeface="Arial"/>
                <a:cs typeface="Arial"/>
              </a:rPr>
              <a:t>Lectura del Comité
</a:t>
            </a:r>
            <a:r>
              <a:rPr sz="1725">
                <a:solidFill>
                  <a:srgbClr val="18323D"/>
                </a:solidFill>
                <a:latin typeface="Arial"/>
                <a:ea typeface="Arial"/>
                <a:cs typeface="Arial"/>
              </a:rPr>
              <a:t>La evidencia demuestra capacidad para adquisiciones y cumplimiento. El principal aspecto por fortalecer se concentra en el control y la trazabilidad de determinados activos.</a:t>
            </a:r>
          </a:p>
        </p:txBody>
      </p:sp>
      <p:sp>
        <p:nvSpPr>
          <p:cNvPr id="12" name="Conector recto 11">
            <a:extLst>
              <a:ext uri="{FF2B5EF4-FFF2-40B4-BE49-F238E27FC236}">
                <a16:creationId xmlns:a16="http://schemas.microsoft.com/office/drawing/2014/main" id="{500E3227-88DC-490C-A2E4-10B5133DFA10}"/>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36B294ED-4DD5-4D15-8613-CE78620DF29F}"/>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0" name="Imagen 29"/>
          <p:cNvPicPr>
            <a:picLocks noChangeAspect="1"/>
          </p:cNvPicPr>
          <p:nvPr/>
        </p:nvPicPr>
        <p:blipFill>
          <a:blip r:embed="rId3"/>
          <a:stretch/>
        </p:blipFill>
        <p:spPr>
          <a:xfrm>
            <a:off x="209550" y="135790"/>
            <a:ext cx="1123950" cy="414220"/>
          </a:xfrm>
          <a:prstGeom prst="rect">
            <a:avLst/>
          </a:prstGeom>
        </p:spPr>
      </p:pic>
      <p:pic>
        <p:nvPicPr>
          <p:cNvPr id="31" name="Imagen 3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82126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EC60BD33-C7B6-4425-B277-9BE5A823CCD7}"/>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4. Monitoreo y calidad de datos</a:t>
            </a:r>
          </a:p>
        </p:txBody>
      </p:sp>
      <p:sp>
        <p:nvSpPr>
          <p:cNvPr id="2" name="Rectángulo 1">
            <a:extLst>
              <a:ext uri="{FF2B5EF4-FFF2-40B4-BE49-F238E27FC236}">
                <a16:creationId xmlns:a16="http://schemas.microsoft.com/office/drawing/2014/main" id="{41429FD2-7A11-4167-96FB-F9875E3B0148}"/>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 POR DIMENSIÓN</a:t>
            </a:r>
          </a:p>
        </p:txBody>
      </p:sp>
      <p:sp>
        <p:nvSpPr>
          <p:cNvPr id="3" name="Rectángulo 2">
            <a:extLst>
              <a:ext uri="{FF2B5EF4-FFF2-40B4-BE49-F238E27FC236}">
                <a16:creationId xmlns:a16="http://schemas.microsoft.com/office/drawing/2014/main" id="{95F9F7B0-6ED3-4CBD-BFA4-6AA50C3F1AB2}"/>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12</a:t>
            </a:r>
          </a:p>
        </p:txBody>
      </p:sp>
      <p:sp>
        <p:nvSpPr>
          <p:cNvPr id="4" name="Conector recto 3">
            <a:extLst>
              <a:ext uri="{FF2B5EF4-FFF2-40B4-BE49-F238E27FC236}">
                <a16:creationId xmlns:a16="http://schemas.microsoft.com/office/drawing/2014/main" id="{FBF9E917-4EF2-4E88-B206-0EC1CBF7EA24}"/>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esquinas redondeadas 4">
            <a:extLst>
              <a:ext uri="{FF2B5EF4-FFF2-40B4-BE49-F238E27FC236}">
                <a16:creationId xmlns:a16="http://schemas.microsoft.com/office/drawing/2014/main" id="{353EDD7B-3BCD-48DA-B7F2-076F67B7B8C0}"/>
              </a:ext>
            </a:extLst>
          </p:cNvPr>
          <p:cNvSpPr>
            <a:spLocks noGrp="1"/>
          </p:cNvSpPr>
          <p:nvPr/>
        </p:nvSpPr>
        <p:spPr>
          <a:xfrm>
            <a:off x="609600" y="1200150"/>
            <a:ext cx="3695700" cy="419100"/>
          </a:xfrm>
          <a:prstGeom prst="roundRect">
            <a:avLst>
              <a:gd name="adj" fmla="val 27273"/>
            </a:avLst>
          </a:prstGeom>
          <a:solidFill>
            <a:srgbClr val="E8F1F0"/>
          </a:solidFill>
          <a:ln w="9525">
            <a:solidFill>
              <a:srgbClr val="0D5661"/>
            </a:solidFill>
            <a:prstDash val="solid"/>
          </a:ln>
        </p:spPr>
        <p:txBody>
          <a:bodyPr lIns="95250" tIns="47625" rIns="95250" bIns="47625" anchor="ctr">
            <a:noAutofit/>
          </a:bodyPr>
          <a:lstStyle/>
          <a:p>
            <a:pPr algn="ctr">
              <a:buNone/>
              <a:defRPr sz="1350" b="1">
                <a:solidFill>
                  <a:srgbClr val="0D5661"/>
                </a:solidFill>
                <a:latin typeface="Arial"/>
                <a:ea typeface="Arial"/>
                <a:cs typeface="Arial"/>
              </a:defRPr>
            </a:pPr>
            <a:r>
              <a:rPr sz="1350" b="1">
                <a:solidFill>
                  <a:srgbClr val="0D5661"/>
                </a:solidFill>
                <a:latin typeface="Arial"/>
                <a:ea typeface="Arial"/>
                <a:cs typeface="Arial"/>
              </a:rPr>
              <a:t>Adecuado con aspectos por fortalecer</a:t>
            </a:r>
          </a:p>
        </p:txBody>
      </p:sp>
      <p:sp>
        <p:nvSpPr>
          <p:cNvPr id="6" name="Rectángulo 5">
            <a:extLst>
              <a:ext uri="{FF2B5EF4-FFF2-40B4-BE49-F238E27FC236}">
                <a16:creationId xmlns:a16="http://schemas.microsoft.com/office/drawing/2014/main" id="{1755C5EB-DE8B-4B14-B48B-4E6387AA7441}"/>
              </a:ext>
            </a:extLst>
          </p:cNvPr>
          <p:cNvSpPr>
            <a:spLocks noGrp="1"/>
          </p:cNvSpPr>
          <p:nvPr/>
        </p:nvSpPr>
        <p:spPr>
          <a:xfrm>
            <a:off x="6096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Capacidades demostradas</a:t>
            </a:r>
          </a:p>
        </p:txBody>
      </p:sp>
      <p:sp>
        <p:nvSpPr>
          <p:cNvPr id="7" name="Rectángulo 6">
            <a:extLst>
              <a:ext uri="{FF2B5EF4-FFF2-40B4-BE49-F238E27FC236}">
                <a16:creationId xmlns:a16="http://schemas.microsoft.com/office/drawing/2014/main" id="{CF4B4FE7-5817-4750-B4DB-D0AFEED22FBA}"/>
              </a:ext>
            </a:extLst>
          </p:cNvPr>
          <p:cNvSpPr>
            <a:spLocks noGrp="1"/>
          </p:cNvSpPr>
          <p:nvPr/>
        </p:nvSpPr>
        <p:spPr>
          <a:xfrm>
            <a:off x="62865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C7922E"/>
                </a:solidFill>
                <a:latin typeface="Arial"/>
                <a:ea typeface="Arial"/>
                <a:cs typeface="Arial"/>
              </a:defRPr>
            </a:pPr>
            <a:r>
              <a:rPr sz="1875" b="1">
                <a:solidFill>
                  <a:srgbClr val="C7922E"/>
                </a:solidFill>
                <a:latin typeface="Arial"/>
                <a:ea typeface="Arial"/>
                <a:cs typeface="Arial"/>
              </a:rPr>
              <a:t>Aspectos por fortalecer</a:t>
            </a:r>
          </a:p>
        </p:txBody>
      </p:sp>
      <p:sp>
        <p:nvSpPr>
          <p:cNvPr id="8" name="Conector recto 7">
            <a:extLst>
              <a:ext uri="{FF2B5EF4-FFF2-40B4-BE49-F238E27FC236}">
                <a16:creationId xmlns:a16="http://schemas.microsoft.com/office/drawing/2014/main" id="{E9EDDB76-C781-4E75-86E4-59EC02FA5C3D}"/>
              </a:ext>
            </a:extLst>
          </p:cNvPr>
          <p:cNvSpPr>
            <a:spLocks noGrp="1"/>
          </p:cNvSpPr>
          <p:nvPr/>
        </p:nvSpPr>
        <p:spPr>
          <a:xfrm>
            <a:off x="5905500" y="1790700"/>
            <a:ext cx="0" cy="285750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30418C73-91F9-4C53-8596-830A19642ED5}"/>
              </a:ext>
            </a:extLst>
          </p:cNvPr>
          <p:cNvSpPr>
            <a:spLocks noGrp="1"/>
          </p:cNvSpPr>
          <p:nvPr/>
        </p:nvSpPr>
        <p:spPr>
          <a:xfrm>
            <a:off x="6858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Mecanismos</a:t>
            </a:r>
            <a:r>
              <a:rPr sz="1650" dirty="0">
                <a:solidFill>
                  <a:srgbClr val="18323D"/>
                </a:solidFill>
                <a:latin typeface="Arial"/>
                <a:ea typeface="Arial"/>
                <a:cs typeface="Arial"/>
              </a:rPr>
              <a:t> </a:t>
            </a:r>
            <a:r>
              <a:rPr sz="1650" dirty="0" err="1">
                <a:solidFill>
                  <a:srgbClr val="18323D"/>
                </a:solidFill>
                <a:latin typeface="Arial"/>
                <a:ea typeface="Arial"/>
                <a:cs typeface="Arial"/>
              </a:rPr>
              <a:t>institucionales</a:t>
            </a:r>
            <a:r>
              <a:rPr sz="1650" dirty="0">
                <a:solidFill>
                  <a:srgbClr val="18323D"/>
                </a:solidFill>
                <a:latin typeface="Arial"/>
                <a:ea typeface="Arial"/>
                <a:cs typeface="Arial"/>
              </a:rPr>
              <a:t> de seguimiento y </a:t>
            </a:r>
            <a:r>
              <a:rPr sz="1650" dirty="0" err="1">
                <a:solidFill>
                  <a:srgbClr val="18323D"/>
                </a:solidFill>
                <a:latin typeface="Arial"/>
                <a:ea typeface="Arial"/>
                <a:cs typeface="Arial"/>
              </a:rPr>
              <a:t>reporte</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SUMEVE como </a:t>
            </a:r>
            <a:r>
              <a:rPr sz="1650" dirty="0" err="1">
                <a:solidFill>
                  <a:srgbClr val="18323D"/>
                </a:solidFill>
                <a:latin typeface="Arial"/>
                <a:ea typeface="Arial"/>
                <a:cs typeface="Arial"/>
              </a:rPr>
              <a:t>sistema</a:t>
            </a:r>
            <a:r>
              <a:rPr sz="1650" dirty="0">
                <a:solidFill>
                  <a:srgbClr val="18323D"/>
                </a:solidFill>
                <a:latin typeface="Arial"/>
                <a:ea typeface="Arial"/>
                <a:cs typeface="Arial"/>
              </a:rPr>
              <a:t> </a:t>
            </a:r>
            <a:r>
              <a:rPr sz="1650" dirty="0" err="1">
                <a:solidFill>
                  <a:srgbClr val="18323D"/>
                </a:solidFill>
                <a:latin typeface="Arial"/>
                <a:ea typeface="Arial"/>
                <a:cs typeface="Arial"/>
              </a:rPr>
              <a:t>oficial</a:t>
            </a:r>
            <a:r>
              <a:rPr sz="1650" dirty="0">
                <a:solidFill>
                  <a:srgbClr val="18323D"/>
                </a:solidFill>
                <a:latin typeface="Arial"/>
                <a:ea typeface="Arial"/>
                <a:cs typeface="Arial"/>
              </a:rPr>
              <a:t> de información.</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Supervisión</a:t>
            </a:r>
            <a:r>
              <a:rPr sz="1650" dirty="0">
                <a:solidFill>
                  <a:srgbClr val="18323D"/>
                </a:solidFill>
                <a:latin typeface="Arial"/>
                <a:ea typeface="Arial"/>
                <a:cs typeface="Arial"/>
              </a:rPr>
              <a:t>, </a:t>
            </a:r>
            <a:r>
              <a:rPr sz="1650" dirty="0" err="1">
                <a:solidFill>
                  <a:srgbClr val="18323D"/>
                </a:solidFill>
                <a:latin typeface="Arial"/>
                <a:ea typeface="Arial"/>
                <a:cs typeface="Arial"/>
              </a:rPr>
              <a:t>calidad</a:t>
            </a:r>
            <a:r>
              <a:rPr sz="1650" dirty="0">
                <a:solidFill>
                  <a:srgbClr val="18323D"/>
                </a:solidFill>
                <a:latin typeface="Arial"/>
                <a:ea typeface="Arial"/>
                <a:cs typeface="Arial"/>
              </a:rPr>
              <a:t> y </a:t>
            </a:r>
            <a:r>
              <a:rPr sz="1650" dirty="0" err="1">
                <a:solidFill>
                  <a:srgbClr val="18323D"/>
                </a:solidFill>
                <a:latin typeface="Arial"/>
                <a:ea typeface="Arial"/>
                <a:cs typeface="Arial"/>
              </a:rPr>
              <a:t>coordinación</a:t>
            </a:r>
            <a:r>
              <a:rPr sz="1650" dirty="0">
                <a:solidFill>
                  <a:srgbClr val="18323D"/>
                </a:solidFill>
                <a:latin typeface="Arial"/>
                <a:ea typeface="Arial"/>
                <a:cs typeface="Arial"/>
              </a:rPr>
              <a:t> entre </a:t>
            </a:r>
            <a:r>
              <a:rPr sz="1650" dirty="0" err="1">
                <a:solidFill>
                  <a:srgbClr val="18323D"/>
                </a:solidFill>
                <a:latin typeface="Arial"/>
                <a:ea typeface="Arial"/>
                <a:cs typeface="Arial"/>
              </a:rPr>
              <a:t>programas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Seguimiento regular y control de </a:t>
            </a:r>
            <a:r>
              <a:rPr sz="1650" dirty="0" err="1">
                <a:solidFill>
                  <a:srgbClr val="18323D"/>
                </a:solidFill>
                <a:latin typeface="Arial"/>
                <a:ea typeface="Arial"/>
                <a:cs typeface="Arial"/>
              </a:rPr>
              <a:t>calidad</a:t>
            </a:r>
            <a:r>
              <a:rPr sz="1650" dirty="0">
                <a:solidFill>
                  <a:srgbClr val="18323D"/>
                </a:solidFill>
                <a:latin typeface="Arial"/>
                <a:ea typeface="Arial"/>
                <a:cs typeface="Arial"/>
              </a:rPr>
              <a:t> en TB.</a:t>
            </a:r>
          </a:p>
        </p:txBody>
      </p:sp>
      <p:sp>
        <p:nvSpPr>
          <p:cNvPr id="10" name="Rectángulo 9">
            <a:extLst>
              <a:ext uri="{FF2B5EF4-FFF2-40B4-BE49-F238E27FC236}">
                <a16:creationId xmlns:a16="http://schemas.microsoft.com/office/drawing/2014/main" id="{8FB4F58E-0A49-4EAF-9DAF-F09B7EDFDDE4}"/>
              </a:ext>
            </a:extLst>
          </p:cNvPr>
          <p:cNvSpPr>
            <a:spLocks noGrp="1"/>
          </p:cNvSpPr>
          <p:nvPr/>
        </p:nvSpPr>
        <p:spPr>
          <a:xfrm>
            <a:off x="63627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Representatividad</a:t>
            </a:r>
            <a:r>
              <a:rPr sz="1575" dirty="0">
                <a:solidFill>
                  <a:srgbClr val="18323D"/>
                </a:solidFill>
                <a:latin typeface="Arial"/>
                <a:ea typeface="Arial"/>
                <a:cs typeface="Arial"/>
              </a:rPr>
              <a:t> de </a:t>
            </a:r>
            <a:r>
              <a:rPr sz="1575" dirty="0" err="1">
                <a:solidFill>
                  <a:srgbClr val="18323D"/>
                </a:solidFill>
                <a:latin typeface="Arial"/>
                <a:ea typeface="Arial"/>
                <a:cs typeface="Arial"/>
              </a:rPr>
              <a:t>datos</a:t>
            </a:r>
            <a:r>
              <a:rPr sz="1575" dirty="0">
                <a:solidFill>
                  <a:srgbClr val="18323D"/>
                </a:solidFill>
                <a:latin typeface="Arial"/>
                <a:ea typeface="Arial"/>
                <a:cs typeface="Arial"/>
              </a:rPr>
              <a:t> de </a:t>
            </a:r>
            <a:r>
              <a:rPr sz="1575" dirty="0" err="1">
                <a:solidFill>
                  <a:srgbClr val="18323D"/>
                </a:solidFill>
                <a:latin typeface="Arial"/>
                <a:ea typeface="Arial"/>
                <a:cs typeface="Arial"/>
              </a:rPr>
              <a:t>poblaciones</a:t>
            </a:r>
            <a:r>
              <a:rPr sz="1575" dirty="0">
                <a:solidFill>
                  <a:srgbClr val="18323D"/>
                </a:solidFill>
                <a:latin typeface="Arial"/>
                <a:ea typeface="Arial"/>
                <a:cs typeface="Arial"/>
              </a:rPr>
              <a:t> clave.</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Reporte</a:t>
            </a:r>
            <a:r>
              <a:rPr sz="1575" dirty="0">
                <a:solidFill>
                  <a:srgbClr val="18323D"/>
                </a:solidFill>
                <a:latin typeface="Arial"/>
                <a:ea typeface="Arial"/>
                <a:cs typeface="Arial"/>
              </a:rPr>
              <a:t> de </a:t>
            </a:r>
            <a:r>
              <a:rPr sz="1575" dirty="0" err="1">
                <a:solidFill>
                  <a:srgbClr val="18323D"/>
                </a:solidFill>
                <a:latin typeface="Arial"/>
                <a:ea typeface="Arial"/>
                <a:cs typeface="Arial"/>
              </a:rPr>
              <a:t>indicadores</a:t>
            </a:r>
            <a:r>
              <a:rPr sz="1575" dirty="0">
                <a:solidFill>
                  <a:srgbClr val="18323D"/>
                </a:solidFill>
                <a:latin typeface="Arial"/>
                <a:ea typeface="Arial"/>
                <a:cs typeface="Arial"/>
              </a:rPr>
              <a:t> </a:t>
            </a:r>
            <a:r>
              <a:rPr sz="1575" dirty="0" err="1">
                <a:solidFill>
                  <a:srgbClr val="18323D"/>
                </a:solidFill>
                <a:latin typeface="Arial"/>
                <a:ea typeface="Arial"/>
                <a:cs typeface="Arial"/>
              </a:rPr>
              <a:t>desde</a:t>
            </a:r>
            <a:r>
              <a:rPr sz="1575" dirty="0">
                <a:solidFill>
                  <a:srgbClr val="18323D"/>
                </a:solidFill>
                <a:latin typeface="Arial"/>
                <a:ea typeface="Arial"/>
                <a:cs typeface="Arial"/>
              </a:rPr>
              <a:t> </a:t>
            </a:r>
            <a:r>
              <a:rPr sz="1575" dirty="0" err="1">
                <a:solidFill>
                  <a:srgbClr val="18323D"/>
                </a:solidFill>
                <a:latin typeface="Arial"/>
                <a:ea typeface="Arial"/>
                <a:cs typeface="Arial"/>
              </a:rPr>
              <a:t>sistemas</a:t>
            </a:r>
            <a:r>
              <a:rPr sz="1575" dirty="0">
                <a:solidFill>
                  <a:srgbClr val="18323D"/>
                </a:solidFill>
                <a:latin typeface="Arial"/>
                <a:ea typeface="Arial"/>
                <a:cs typeface="Arial"/>
              </a:rPr>
              <a:t> </a:t>
            </a:r>
            <a:r>
              <a:rPr sz="1575" dirty="0" err="1">
                <a:solidFill>
                  <a:srgbClr val="18323D"/>
                </a:solidFill>
                <a:latin typeface="Arial"/>
                <a:ea typeface="Arial"/>
                <a:cs typeface="Arial"/>
              </a:rPr>
              <a:t>oficiales</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Acceso</a:t>
            </a:r>
            <a:r>
              <a:rPr sz="1575" dirty="0">
                <a:solidFill>
                  <a:srgbClr val="18323D"/>
                </a:solidFill>
                <a:latin typeface="Arial"/>
                <a:ea typeface="Arial"/>
                <a:cs typeface="Arial"/>
              </a:rPr>
              <a:t> y </a:t>
            </a:r>
            <a:r>
              <a:rPr sz="1575" dirty="0" err="1">
                <a:solidFill>
                  <a:srgbClr val="18323D"/>
                </a:solidFill>
                <a:latin typeface="Arial"/>
                <a:ea typeface="Arial"/>
                <a:cs typeface="Arial"/>
              </a:rPr>
              <a:t>oportunidad</a:t>
            </a:r>
            <a:r>
              <a:rPr sz="1575" dirty="0">
                <a:solidFill>
                  <a:srgbClr val="18323D"/>
                </a:solidFill>
                <a:latin typeface="Arial"/>
                <a:ea typeface="Arial"/>
                <a:cs typeface="Arial"/>
              </a:rPr>
              <a:t> de </a:t>
            </a:r>
            <a:r>
              <a:rPr sz="1575" dirty="0" err="1">
                <a:solidFill>
                  <a:srgbClr val="18323D"/>
                </a:solidFill>
                <a:latin typeface="Arial"/>
                <a:ea typeface="Arial"/>
                <a:cs typeface="Arial"/>
              </a:rPr>
              <a:t>digitación</a:t>
            </a:r>
            <a:r>
              <a:rPr sz="1575" dirty="0">
                <a:solidFill>
                  <a:srgbClr val="18323D"/>
                </a:solidFill>
                <a:latin typeface="Arial"/>
                <a:ea typeface="Arial"/>
                <a:cs typeface="Arial"/>
              </a:rPr>
              <a:t> en SUMEVE.</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Sostenibilidad</a:t>
            </a:r>
            <a:r>
              <a:rPr sz="1575" dirty="0">
                <a:solidFill>
                  <a:srgbClr val="18323D"/>
                </a:solidFill>
                <a:latin typeface="Arial"/>
                <a:ea typeface="Arial"/>
                <a:cs typeface="Arial"/>
              </a:rPr>
              <a:t> de </a:t>
            </a:r>
            <a:r>
              <a:rPr sz="1575" dirty="0" err="1">
                <a:solidFill>
                  <a:srgbClr val="18323D"/>
                </a:solidFill>
                <a:latin typeface="Arial"/>
                <a:ea typeface="Arial"/>
                <a:cs typeface="Arial"/>
              </a:rPr>
              <a:t>soluciones</a:t>
            </a:r>
            <a:r>
              <a:rPr sz="1575" dirty="0">
                <a:solidFill>
                  <a:srgbClr val="18323D"/>
                </a:solidFill>
                <a:latin typeface="Arial"/>
                <a:ea typeface="Arial"/>
                <a:cs typeface="Arial"/>
              </a:rPr>
              <a:t> </a:t>
            </a:r>
            <a:r>
              <a:rPr sz="1575" dirty="0" err="1">
                <a:solidFill>
                  <a:srgbClr val="18323D"/>
                </a:solidFill>
                <a:latin typeface="Arial"/>
                <a:ea typeface="Arial"/>
                <a:cs typeface="Arial"/>
              </a:rPr>
              <a:t>implementadas</a:t>
            </a:r>
            <a:r>
              <a:rPr sz="1575" dirty="0">
                <a:solidFill>
                  <a:srgbClr val="18323D"/>
                </a:solidFill>
                <a:latin typeface="Arial"/>
                <a:ea typeface="Arial"/>
                <a:cs typeface="Arial"/>
              </a:rPr>
              <a:t>.</a:t>
            </a:r>
          </a:p>
        </p:txBody>
      </p:sp>
      <p:sp>
        <p:nvSpPr>
          <p:cNvPr id="11" name="Rectángulo 10">
            <a:extLst>
              <a:ext uri="{FF2B5EF4-FFF2-40B4-BE49-F238E27FC236}">
                <a16:creationId xmlns:a16="http://schemas.microsoft.com/office/drawing/2014/main" id="{9714C164-4C9D-4478-AA07-C4E57F3AB9F0}"/>
              </a:ext>
            </a:extLst>
          </p:cNvPr>
          <p:cNvSpPr>
            <a:spLocks noGrp="1"/>
          </p:cNvSpPr>
          <p:nvPr/>
        </p:nvSpPr>
        <p:spPr>
          <a:xfrm>
            <a:off x="609600" y="4876800"/>
            <a:ext cx="10972800" cy="1257300"/>
          </a:xfrm>
          <a:prstGeom prst="rect">
            <a:avLst/>
          </a:prstGeom>
          <a:solidFill>
            <a:srgbClr val="E8F1F0"/>
          </a:solidFill>
          <a:ln w="0">
            <a:noFill/>
          </a:ln>
        </p:spPr>
        <p:txBody>
          <a:bodyPr wrap="square" lIns="209550" tIns="152400" rIns="209550" bIns="133350" anchor="ctr">
            <a:noAutofit/>
          </a:bodyPr>
          <a:lstStyle/>
          <a:p>
            <a:pPr>
              <a:lnSpc>
                <a:spcPct val="108000"/>
              </a:lnSpc>
              <a:buNone/>
              <a:defRPr sz="1725">
                <a:solidFill>
                  <a:srgbClr val="18323D"/>
                </a:solidFill>
                <a:latin typeface="Arial"/>
                <a:ea typeface="Arial"/>
                <a:cs typeface="Arial"/>
              </a:defRPr>
            </a:pPr>
            <a:r>
              <a:rPr sz="1725" b="1">
                <a:solidFill>
                  <a:srgbClr val="18323D"/>
                </a:solidFill>
                <a:latin typeface="Arial"/>
                <a:ea typeface="Arial"/>
                <a:cs typeface="Arial"/>
              </a:rPr>
              <a:t>Lectura del Comité
</a:t>
            </a:r>
            <a:r>
              <a:rPr sz="1725">
                <a:solidFill>
                  <a:srgbClr val="18323D"/>
                </a:solidFill>
                <a:latin typeface="Arial"/>
                <a:ea typeface="Arial"/>
                <a:cs typeface="Arial"/>
              </a:rPr>
              <a:t>Existen mecanismos institucionales y capacidad de respuesta. Permanecen aspectos específicos de calidad, oportunidad, representatividad y sostenibilidad de la información.</a:t>
            </a:r>
          </a:p>
        </p:txBody>
      </p:sp>
      <p:sp>
        <p:nvSpPr>
          <p:cNvPr id="12" name="Conector recto 11">
            <a:extLst>
              <a:ext uri="{FF2B5EF4-FFF2-40B4-BE49-F238E27FC236}">
                <a16:creationId xmlns:a16="http://schemas.microsoft.com/office/drawing/2014/main" id="{29BC1BFA-119E-4F01-ADAA-11E3E74DDC7B}"/>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8395CB14-4123-4B4D-ACAB-86D8CFF33A33}"/>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0" name="Imagen 29"/>
          <p:cNvPicPr>
            <a:picLocks noChangeAspect="1"/>
          </p:cNvPicPr>
          <p:nvPr/>
        </p:nvPicPr>
        <p:blipFill>
          <a:blip r:embed="rId3"/>
          <a:stretch/>
        </p:blipFill>
        <p:spPr>
          <a:xfrm>
            <a:off x="209550" y="135790"/>
            <a:ext cx="1123950" cy="414220"/>
          </a:xfrm>
          <a:prstGeom prst="rect">
            <a:avLst/>
          </a:prstGeom>
        </p:spPr>
      </p:pic>
      <p:pic>
        <p:nvPicPr>
          <p:cNvPr id="31" name="Imagen 3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304430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B3C0217C-CA26-493C-99ED-3D58D94C27E4}"/>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5. Capacidad de respuesta y mejora</a:t>
            </a:r>
          </a:p>
        </p:txBody>
      </p:sp>
      <p:sp>
        <p:nvSpPr>
          <p:cNvPr id="2" name="Rectángulo 1">
            <a:extLst>
              <a:ext uri="{FF2B5EF4-FFF2-40B4-BE49-F238E27FC236}">
                <a16:creationId xmlns:a16="http://schemas.microsoft.com/office/drawing/2014/main" id="{9D882C39-95D4-41A8-9620-8C76FAEC94EA}"/>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 POR DIMENSIÓN</a:t>
            </a:r>
          </a:p>
        </p:txBody>
      </p:sp>
      <p:sp>
        <p:nvSpPr>
          <p:cNvPr id="3" name="Rectángulo 2">
            <a:extLst>
              <a:ext uri="{FF2B5EF4-FFF2-40B4-BE49-F238E27FC236}">
                <a16:creationId xmlns:a16="http://schemas.microsoft.com/office/drawing/2014/main" id="{A44A44B1-D7B4-478B-B701-4B662B1AAA1C}"/>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13</a:t>
            </a:r>
          </a:p>
        </p:txBody>
      </p:sp>
      <p:sp>
        <p:nvSpPr>
          <p:cNvPr id="4" name="Conector recto 3">
            <a:extLst>
              <a:ext uri="{FF2B5EF4-FFF2-40B4-BE49-F238E27FC236}">
                <a16:creationId xmlns:a16="http://schemas.microsoft.com/office/drawing/2014/main" id="{A567F735-70A9-473C-95ED-F5DB27622D81}"/>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esquinas redondeadas 4">
            <a:extLst>
              <a:ext uri="{FF2B5EF4-FFF2-40B4-BE49-F238E27FC236}">
                <a16:creationId xmlns:a16="http://schemas.microsoft.com/office/drawing/2014/main" id="{1E5CD3B0-7555-4AD1-AF50-F1F6E76275EE}"/>
              </a:ext>
            </a:extLst>
          </p:cNvPr>
          <p:cNvSpPr>
            <a:spLocks noGrp="1"/>
          </p:cNvSpPr>
          <p:nvPr/>
        </p:nvSpPr>
        <p:spPr>
          <a:xfrm>
            <a:off x="609600" y="1200150"/>
            <a:ext cx="3695700" cy="419100"/>
          </a:xfrm>
          <a:prstGeom prst="roundRect">
            <a:avLst>
              <a:gd name="adj" fmla="val 27273"/>
            </a:avLst>
          </a:prstGeom>
          <a:solidFill>
            <a:srgbClr val="E8F1F0"/>
          </a:solidFill>
          <a:ln w="9525">
            <a:solidFill>
              <a:srgbClr val="0D5661"/>
            </a:solidFill>
            <a:prstDash val="solid"/>
          </a:ln>
        </p:spPr>
        <p:txBody>
          <a:bodyPr lIns="95250" tIns="47625" rIns="95250" bIns="47625" anchor="ctr">
            <a:noAutofit/>
          </a:bodyPr>
          <a:lstStyle/>
          <a:p>
            <a:pPr algn="ctr">
              <a:buNone/>
              <a:defRPr sz="1350" b="1">
                <a:solidFill>
                  <a:srgbClr val="0D5661"/>
                </a:solidFill>
                <a:latin typeface="Arial"/>
                <a:ea typeface="Arial"/>
                <a:cs typeface="Arial"/>
              </a:defRPr>
            </a:pPr>
            <a:r>
              <a:rPr sz="1350" b="1">
                <a:solidFill>
                  <a:srgbClr val="0D5661"/>
                </a:solidFill>
                <a:latin typeface="Arial"/>
                <a:ea typeface="Arial"/>
                <a:cs typeface="Arial"/>
              </a:rPr>
              <a:t>Adecuado con aspectos por fortalecer</a:t>
            </a:r>
          </a:p>
        </p:txBody>
      </p:sp>
      <p:sp>
        <p:nvSpPr>
          <p:cNvPr id="6" name="Rectángulo 5">
            <a:extLst>
              <a:ext uri="{FF2B5EF4-FFF2-40B4-BE49-F238E27FC236}">
                <a16:creationId xmlns:a16="http://schemas.microsoft.com/office/drawing/2014/main" id="{BDF70045-9B2A-432A-992F-8568E59B1C2F}"/>
              </a:ext>
            </a:extLst>
          </p:cNvPr>
          <p:cNvSpPr>
            <a:spLocks noGrp="1"/>
          </p:cNvSpPr>
          <p:nvPr/>
        </p:nvSpPr>
        <p:spPr>
          <a:xfrm>
            <a:off x="6096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Capacidades demostradas</a:t>
            </a:r>
          </a:p>
        </p:txBody>
      </p:sp>
      <p:sp>
        <p:nvSpPr>
          <p:cNvPr id="7" name="Rectángulo 6">
            <a:extLst>
              <a:ext uri="{FF2B5EF4-FFF2-40B4-BE49-F238E27FC236}">
                <a16:creationId xmlns:a16="http://schemas.microsoft.com/office/drawing/2014/main" id="{1BD85B9E-BE2F-42D2-8893-D6D2076DA97A}"/>
              </a:ext>
            </a:extLst>
          </p:cNvPr>
          <p:cNvSpPr>
            <a:spLocks noGrp="1"/>
          </p:cNvSpPr>
          <p:nvPr/>
        </p:nvSpPr>
        <p:spPr>
          <a:xfrm>
            <a:off x="62865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C7922E"/>
                </a:solidFill>
                <a:latin typeface="Arial"/>
                <a:ea typeface="Arial"/>
                <a:cs typeface="Arial"/>
              </a:defRPr>
            </a:pPr>
            <a:r>
              <a:rPr sz="1875" b="1">
                <a:solidFill>
                  <a:srgbClr val="C7922E"/>
                </a:solidFill>
                <a:latin typeface="Arial"/>
                <a:ea typeface="Arial"/>
                <a:cs typeface="Arial"/>
              </a:rPr>
              <a:t>Aspectos por fortalecer</a:t>
            </a:r>
          </a:p>
        </p:txBody>
      </p:sp>
      <p:sp>
        <p:nvSpPr>
          <p:cNvPr id="8" name="Conector recto 7">
            <a:extLst>
              <a:ext uri="{FF2B5EF4-FFF2-40B4-BE49-F238E27FC236}">
                <a16:creationId xmlns:a16="http://schemas.microsoft.com/office/drawing/2014/main" id="{17390568-3042-4537-B396-DF67F55661EA}"/>
              </a:ext>
            </a:extLst>
          </p:cNvPr>
          <p:cNvSpPr>
            <a:spLocks noGrp="1"/>
          </p:cNvSpPr>
          <p:nvPr/>
        </p:nvSpPr>
        <p:spPr>
          <a:xfrm>
            <a:off x="5905500" y="1790700"/>
            <a:ext cx="0" cy="285750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62F2071B-2DAE-4984-80B0-CF01B69F6EC1}"/>
              </a:ext>
            </a:extLst>
          </p:cNvPr>
          <p:cNvSpPr>
            <a:spLocks noGrp="1"/>
          </p:cNvSpPr>
          <p:nvPr/>
        </p:nvSpPr>
        <p:spPr>
          <a:xfrm>
            <a:off x="6858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Atención</a:t>
            </a:r>
            <a:r>
              <a:rPr sz="1650" dirty="0">
                <a:solidFill>
                  <a:srgbClr val="18323D"/>
                </a:solidFill>
                <a:latin typeface="Arial"/>
                <a:ea typeface="Arial"/>
                <a:cs typeface="Arial"/>
              </a:rPr>
              <a:t> de </a:t>
            </a:r>
            <a:r>
              <a:rPr sz="1650" dirty="0" err="1">
                <a:solidFill>
                  <a:srgbClr val="18323D"/>
                </a:solidFill>
                <a:latin typeface="Arial"/>
                <a:ea typeface="Arial"/>
                <a:cs typeface="Arial"/>
              </a:rPr>
              <a:t>observaciones</a:t>
            </a:r>
            <a:r>
              <a:rPr sz="1650" dirty="0">
                <a:solidFill>
                  <a:srgbClr val="18323D"/>
                </a:solidFill>
                <a:latin typeface="Arial"/>
                <a:ea typeface="Arial"/>
                <a:cs typeface="Arial"/>
              </a:rPr>
              <a:t> y </a:t>
            </a:r>
            <a:r>
              <a:rPr sz="1650" dirty="0" err="1">
                <a:solidFill>
                  <a:srgbClr val="18323D"/>
                </a:solidFill>
                <a:latin typeface="Arial"/>
                <a:ea typeface="Arial"/>
                <a:cs typeface="Arial"/>
              </a:rPr>
              <a:t>recomendaciones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Medidas</a:t>
            </a:r>
            <a:r>
              <a:rPr sz="1650" dirty="0">
                <a:solidFill>
                  <a:srgbClr val="18323D"/>
                </a:solidFill>
                <a:latin typeface="Arial"/>
                <a:ea typeface="Arial"/>
                <a:cs typeface="Arial"/>
              </a:rPr>
              <a:t> </a:t>
            </a:r>
            <a:r>
              <a:rPr sz="1650" dirty="0" err="1">
                <a:solidFill>
                  <a:srgbClr val="18323D"/>
                </a:solidFill>
                <a:latin typeface="Arial"/>
                <a:ea typeface="Arial"/>
                <a:cs typeface="Arial"/>
              </a:rPr>
              <a:t>correctivas</a:t>
            </a:r>
            <a:r>
              <a:rPr sz="1650" dirty="0">
                <a:solidFill>
                  <a:srgbClr val="18323D"/>
                </a:solidFill>
                <a:latin typeface="Arial"/>
                <a:ea typeface="Arial"/>
                <a:cs typeface="Arial"/>
              </a:rPr>
              <a:t> y </a:t>
            </a:r>
            <a:r>
              <a:rPr sz="1650" dirty="0" err="1">
                <a:solidFill>
                  <a:srgbClr val="18323D"/>
                </a:solidFill>
                <a:latin typeface="Arial"/>
                <a:ea typeface="Arial"/>
                <a:cs typeface="Arial"/>
              </a:rPr>
              <a:t>respuesta</a:t>
            </a:r>
            <a:r>
              <a:rPr sz="1650" dirty="0">
                <a:solidFill>
                  <a:srgbClr val="18323D"/>
                </a:solidFill>
                <a:latin typeface="Arial"/>
                <a:ea typeface="Arial"/>
                <a:cs typeface="Arial"/>
              </a:rPr>
              <a:t> ante </a:t>
            </a:r>
            <a:r>
              <a:rPr sz="1650" dirty="0" err="1">
                <a:solidFill>
                  <a:srgbClr val="18323D"/>
                </a:solidFill>
                <a:latin typeface="Arial"/>
                <a:ea typeface="Arial"/>
                <a:cs typeface="Arial"/>
              </a:rPr>
              <a:t>cuellos</a:t>
            </a:r>
            <a:r>
              <a:rPr sz="1650" dirty="0">
                <a:solidFill>
                  <a:srgbClr val="18323D"/>
                </a:solidFill>
                <a:latin typeface="Arial"/>
                <a:ea typeface="Arial"/>
                <a:cs typeface="Arial"/>
              </a:rPr>
              <a:t> de </a:t>
            </a:r>
            <a:r>
              <a:rPr sz="1650" dirty="0" err="1">
                <a:solidFill>
                  <a:srgbClr val="18323D"/>
                </a:solidFill>
                <a:latin typeface="Arial"/>
                <a:ea typeface="Arial"/>
                <a:cs typeface="Arial"/>
              </a:rPr>
              <a:t>botella</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Acciones en </a:t>
            </a:r>
            <a:r>
              <a:rPr sz="1650" dirty="0" err="1">
                <a:solidFill>
                  <a:srgbClr val="18323D"/>
                </a:solidFill>
                <a:latin typeface="Arial"/>
                <a:ea typeface="Arial"/>
                <a:cs typeface="Arial"/>
              </a:rPr>
              <a:t>capacidad</a:t>
            </a:r>
            <a:r>
              <a:rPr sz="1650" dirty="0">
                <a:solidFill>
                  <a:srgbClr val="18323D"/>
                </a:solidFill>
                <a:latin typeface="Arial"/>
                <a:ea typeface="Arial"/>
                <a:cs typeface="Arial"/>
              </a:rPr>
              <a:t> </a:t>
            </a:r>
            <a:r>
              <a:rPr sz="1650" dirty="0" err="1">
                <a:solidFill>
                  <a:srgbClr val="18323D"/>
                </a:solidFill>
                <a:latin typeface="Arial"/>
                <a:ea typeface="Arial"/>
                <a:cs typeface="Arial"/>
              </a:rPr>
              <a:t>diagnóstica</a:t>
            </a:r>
            <a:r>
              <a:rPr sz="1650" dirty="0">
                <a:solidFill>
                  <a:srgbClr val="18323D"/>
                </a:solidFill>
                <a:latin typeface="Arial"/>
                <a:ea typeface="Arial"/>
                <a:cs typeface="Arial"/>
              </a:rPr>
              <a:t>, </a:t>
            </a:r>
            <a:r>
              <a:rPr sz="1650" dirty="0" err="1">
                <a:solidFill>
                  <a:srgbClr val="18323D"/>
                </a:solidFill>
                <a:latin typeface="Arial"/>
                <a:ea typeface="Arial"/>
                <a:cs typeface="Arial"/>
              </a:rPr>
              <a:t>sistemas</a:t>
            </a:r>
            <a:r>
              <a:rPr sz="1650" dirty="0">
                <a:solidFill>
                  <a:srgbClr val="18323D"/>
                </a:solidFill>
                <a:latin typeface="Arial"/>
                <a:ea typeface="Arial"/>
                <a:cs typeface="Arial"/>
              </a:rPr>
              <a:t> de información y seguimiento de </a:t>
            </a:r>
            <a:r>
              <a:rPr sz="1650" dirty="0" err="1">
                <a:solidFill>
                  <a:srgbClr val="18323D"/>
                </a:solidFill>
                <a:latin typeface="Arial"/>
                <a:ea typeface="Arial"/>
                <a:cs typeface="Arial"/>
              </a:rPr>
              <a:t>proyectos</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De </a:t>
            </a:r>
            <a:r>
              <a:rPr sz="1650" dirty="0" err="1">
                <a:solidFill>
                  <a:srgbClr val="18323D"/>
                </a:solidFill>
                <a:latin typeface="Arial"/>
                <a:ea typeface="Arial"/>
                <a:cs typeface="Arial"/>
              </a:rPr>
              <a:t>cinco</a:t>
            </a:r>
            <a:r>
              <a:rPr sz="1650" dirty="0">
                <a:solidFill>
                  <a:srgbClr val="18323D"/>
                </a:solidFill>
                <a:latin typeface="Arial"/>
                <a:ea typeface="Arial"/>
                <a:cs typeface="Arial"/>
              </a:rPr>
              <a:t> </a:t>
            </a:r>
            <a:r>
              <a:rPr sz="1650" dirty="0" err="1">
                <a:solidFill>
                  <a:srgbClr val="18323D"/>
                </a:solidFill>
                <a:latin typeface="Arial"/>
                <a:ea typeface="Arial"/>
                <a:cs typeface="Arial"/>
              </a:rPr>
              <a:t>acciones</a:t>
            </a:r>
            <a:r>
              <a:rPr sz="1650" dirty="0">
                <a:solidFill>
                  <a:srgbClr val="18323D"/>
                </a:solidFill>
                <a:latin typeface="Arial"/>
                <a:ea typeface="Arial"/>
                <a:cs typeface="Arial"/>
              </a:rPr>
              <a:t> de gestión: </a:t>
            </a:r>
            <a:r>
              <a:rPr sz="1650" dirty="0" err="1">
                <a:solidFill>
                  <a:srgbClr val="18323D"/>
                </a:solidFill>
                <a:latin typeface="Arial"/>
                <a:ea typeface="Arial"/>
                <a:cs typeface="Arial"/>
              </a:rPr>
              <a:t>tres</a:t>
            </a:r>
            <a:r>
              <a:rPr sz="1650" dirty="0">
                <a:solidFill>
                  <a:srgbClr val="18323D"/>
                </a:solidFill>
                <a:latin typeface="Arial"/>
                <a:ea typeface="Arial"/>
                <a:cs typeface="Arial"/>
              </a:rPr>
              <a:t> </a:t>
            </a:r>
            <a:r>
              <a:rPr sz="1650" dirty="0" err="1">
                <a:solidFill>
                  <a:srgbClr val="18323D"/>
                </a:solidFill>
                <a:latin typeface="Arial"/>
                <a:ea typeface="Arial"/>
                <a:cs typeface="Arial"/>
              </a:rPr>
              <a:t>finalizadas</a:t>
            </a:r>
            <a:r>
              <a:rPr sz="1650" dirty="0">
                <a:solidFill>
                  <a:srgbClr val="18323D"/>
                </a:solidFill>
                <a:latin typeface="Arial"/>
                <a:ea typeface="Arial"/>
                <a:cs typeface="Arial"/>
              </a:rPr>
              <a:t> y dos </a:t>
            </a:r>
            <a:r>
              <a:rPr sz="1650" dirty="0" err="1">
                <a:solidFill>
                  <a:srgbClr val="18323D"/>
                </a:solidFill>
                <a:latin typeface="Arial"/>
                <a:ea typeface="Arial"/>
                <a:cs typeface="Arial"/>
              </a:rPr>
              <a:t>avanzadas</a:t>
            </a:r>
            <a:r>
              <a:rPr sz="1650" dirty="0">
                <a:solidFill>
                  <a:srgbClr val="18323D"/>
                </a:solidFill>
                <a:latin typeface="Arial"/>
                <a:ea typeface="Arial"/>
                <a:cs typeface="Arial"/>
              </a:rPr>
              <a:t>.</a:t>
            </a:r>
          </a:p>
        </p:txBody>
      </p:sp>
      <p:sp>
        <p:nvSpPr>
          <p:cNvPr id="10" name="Rectángulo 9">
            <a:extLst>
              <a:ext uri="{FF2B5EF4-FFF2-40B4-BE49-F238E27FC236}">
                <a16:creationId xmlns:a16="http://schemas.microsoft.com/office/drawing/2014/main" id="{3E87D8FB-3A59-4DF9-9932-7F1AF30A9D9C}"/>
              </a:ext>
            </a:extLst>
          </p:cNvPr>
          <p:cNvSpPr>
            <a:spLocks noGrp="1"/>
          </p:cNvSpPr>
          <p:nvPr/>
        </p:nvSpPr>
        <p:spPr>
          <a:xfrm>
            <a:off x="63627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a:solidFill>
                  <a:srgbClr val="18323D"/>
                </a:solidFill>
                <a:latin typeface="Arial"/>
                <a:ea typeface="Arial"/>
                <a:cs typeface="Arial"/>
              </a:rPr>
              <a:t>Cierre </a:t>
            </a:r>
            <a:r>
              <a:rPr sz="1575" dirty="0" err="1">
                <a:solidFill>
                  <a:srgbClr val="18323D"/>
                </a:solidFill>
                <a:latin typeface="Arial"/>
                <a:ea typeface="Arial"/>
                <a:cs typeface="Arial"/>
              </a:rPr>
              <a:t>completo</a:t>
            </a:r>
            <a:r>
              <a:rPr sz="1575" dirty="0">
                <a:solidFill>
                  <a:srgbClr val="18323D"/>
                </a:solidFill>
                <a:latin typeface="Arial"/>
                <a:ea typeface="Arial"/>
                <a:cs typeface="Arial"/>
              </a:rPr>
              <a:t> de </a:t>
            </a:r>
            <a:r>
              <a:rPr sz="1575" dirty="0" err="1">
                <a:solidFill>
                  <a:srgbClr val="18323D"/>
                </a:solidFill>
                <a:latin typeface="Arial"/>
                <a:ea typeface="Arial"/>
                <a:cs typeface="Arial"/>
              </a:rPr>
              <a:t>algunas</a:t>
            </a:r>
            <a:r>
              <a:rPr sz="1575" dirty="0">
                <a:solidFill>
                  <a:srgbClr val="18323D"/>
                </a:solidFill>
                <a:latin typeface="Arial"/>
                <a:ea typeface="Arial"/>
                <a:cs typeface="Arial"/>
              </a:rPr>
              <a:t> </a:t>
            </a:r>
            <a:r>
              <a:rPr sz="1575" dirty="0" err="1">
                <a:solidFill>
                  <a:srgbClr val="18323D"/>
                </a:solidFill>
                <a:latin typeface="Arial"/>
                <a:ea typeface="Arial"/>
                <a:cs typeface="Arial"/>
              </a:rPr>
              <a:t>acciones</a:t>
            </a:r>
            <a:r>
              <a:rPr sz="1575" dirty="0">
                <a:solidFill>
                  <a:srgbClr val="18323D"/>
                </a:solidFill>
                <a:latin typeface="Arial"/>
                <a:ea typeface="Arial"/>
                <a:cs typeface="Arial"/>
              </a:rPr>
              <a:t> y </a:t>
            </a:r>
            <a:r>
              <a:rPr sz="1575" dirty="0" err="1">
                <a:solidFill>
                  <a:srgbClr val="18323D"/>
                </a:solidFill>
                <a:latin typeface="Arial"/>
                <a:ea typeface="Arial"/>
                <a:cs typeface="Arial"/>
              </a:rPr>
              <a:t>observaciones</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Algunas</a:t>
            </a:r>
            <a:r>
              <a:rPr sz="1575" dirty="0">
                <a:solidFill>
                  <a:srgbClr val="18323D"/>
                </a:solidFill>
                <a:latin typeface="Arial"/>
                <a:ea typeface="Arial"/>
                <a:cs typeface="Arial"/>
              </a:rPr>
              <a:t> </a:t>
            </a:r>
            <a:r>
              <a:rPr sz="1575" dirty="0" err="1">
                <a:solidFill>
                  <a:srgbClr val="18323D"/>
                </a:solidFill>
                <a:latin typeface="Arial"/>
                <a:ea typeface="Arial"/>
                <a:cs typeface="Arial"/>
              </a:rPr>
              <a:t>respuestas</a:t>
            </a:r>
            <a:r>
              <a:rPr sz="1575" dirty="0">
                <a:solidFill>
                  <a:srgbClr val="18323D"/>
                </a:solidFill>
                <a:latin typeface="Arial"/>
                <a:ea typeface="Arial"/>
                <a:cs typeface="Arial"/>
              </a:rPr>
              <a:t> </a:t>
            </a:r>
            <a:r>
              <a:rPr sz="1575" dirty="0" err="1">
                <a:solidFill>
                  <a:srgbClr val="18323D"/>
                </a:solidFill>
                <a:latin typeface="Arial"/>
                <a:ea typeface="Arial"/>
                <a:cs typeface="Arial"/>
              </a:rPr>
              <a:t>han</a:t>
            </a:r>
            <a:r>
              <a:rPr sz="1575" dirty="0">
                <a:solidFill>
                  <a:srgbClr val="18323D"/>
                </a:solidFill>
                <a:latin typeface="Arial"/>
                <a:ea typeface="Arial"/>
                <a:cs typeface="Arial"/>
              </a:rPr>
              <a:t> </a:t>
            </a:r>
            <a:r>
              <a:rPr sz="1575" dirty="0" err="1">
                <a:solidFill>
                  <a:srgbClr val="18323D"/>
                </a:solidFill>
                <a:latin typeface="Arial"/>
                <a:ea typeface="Arial"/>
                <a:cs typeface="Arial"/>
              </a:rPr>
              <a:t>requerido</a:t>
            </a:r>
            <a:r>
              <a:rPr sz="1575" dirty="0">
                <a:solidFill>
                  <a:srgbClr val="18323D"/>
                </a:solidFill>
                <a:latin typeface="Arial"/>
                <a:ea typeface="Arial"/>
                <a:cs typeface="Arial"/>
              </a:rPr>
              <a:t> </a:t>
            </a:r>
            <a:r>
              <a:rPr sz="1575" dirty="0" err="1">
                <a:solidFill>
                  <a:srgbClr val="18323D"/>
                </a:solidFill>
                <a:latin typeface="Arial"/>
                <a:ea typeface="Arial"/>
                <a:cs typeface="Arial"/>
              </a:rPr>
              <a:t>soluciones</a:t>
            </a:r>
            <a:r>
              <a:rPr sz="1575" dirty="0">
                <a:solidFill>
                  <a:srgbClr val="18323D"/>
                </a:solidFill>
                <a:latin typeface="Arial"/>
                <a:ea typeface="Arial"/>
                <a:cs typeface="Arial"/>
              </a:rPr>
              <a:t> </a:t>
            </a:r>
            <a:r>
              <a:rPr sz="1575" dirty="0" err="1">
                <a:solidFill>
                  <a:srgbClr val="18323D"/>
                </a:solidFill>
                <a:latin typeface="Arial"/>
                <a:ea typeface="Arial"/>
                <a:cs typeface="Arial"/>
              </a:rPr>
              <a:t>temporales</a:t>
            </a:r>
            <a:r>
              <a:rPr sz="1575" dirty="0">
                <a:solidFill>
                  <a:srgbClr val="18323D"/>
                </a:solidFill>
                <a:latin typeface="Arial"/>
                <a:ea typeface="Arial"/>
                <a:cs typeface="Arial"/>
              </a:rPr>
              <a:t> o </a:t>
            </a:r>
            <a:r>
              <a:rPr sz="1575" dirty="0" err="1">
                <a:solidFill>
                  <a:srgbClr val="18323D"/>
                </a:solidFill>
                <a:latin typeface="Arial"/>
                <a:ea typeface="Arial"/>
                <a:cs typeface="Arial"/>
              </a:rPr>
              <a:t>asistencia</a:t>
            </a:r>
            <a:r>
              <a:rPr sz="1575" dirty="0">
                <a:solidFill>
                  <a:srgbClr val="18323D"/>
                </a:solidFill>
                <a:latin typeface="Arial"/>
                <a:ea typeface="Arial"/>
                <a:cs typeface="Arial"/>
              </a:rPr>
              <a:t> </a:t>
            </a:r>
            <a:r>
              <a:rPr sz="1575" dirty="0" err="1">
                <a:solidFill>
                  <a:srgbClr val="18323D"/>
                </a:solidFill>
                <a:latin typeface="Arial"/>
                <a:ea typeface="Arial"/>
                <a:cs typeface="Arial"/>
              </a:rPr>
              <a:t>técnica</a:t>
            </a:r>
            <a:r>
              <a:rPr sz="1575" dirty="0">
                <a:solidFill>
                  <a:srgbClr val="18323D"/>
                </a:solidFill>
                <a:latin typeface="Arial"/>
                <a:ea typeface="Arial"/>
                <a:cs typeface="Arial"/>
              </a:rPr>
              <a:t> </a:t>
            </a:r>
            <a:r>
              <a:rPr sz="1575" dirty="0" err="1">
                <a:solidFill>
                  <a:srgbClr val="18323D"/>
                </a:solidFill>
                <a:latin typeface="Arial"/>
                <a:ea typeface="Arial"/>
                <a:cs typeface="Arial"/>
              </a:rPr>
              <a:t>especializada</a:t>
            </a:r>
            <a:r>
              <a:rPr sz="1575"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575">
                <a:solidFill>
                  <a:srgbClr val="18323D"/>
                </a:solidFill>
                <a:latin typeface="Arial"/>
                <a:ea typeface="Arial"/>
                <a:cs typeface="Arial"/>
              </a:defRPr>
            </a:pPr>
            <a:r>
              <a:rPr sz="1575" dirty="0" err="1">
                <a:solidFill>
                  <a:srgbClr val="18323D"/>
                </a:solidFill>
                <a:latin typeface="Arial"/>
                <a:ea typeface="Arial"/>
                <a:cs typeface="Arial"/>
              </a:rPr>
              <a:t>Consolidación</a:t>
            </a:r>
            <a:r>
              <a:rPr sz="1575" dirty="0">
                <a:solidFill>
                  <a:srgbClr val="18323D"/>
                </a:solidFill>
                <a:latin typeface="Arial"/>
                <a:ea typeface="Arial"/>
                <a:cs typeface="Arial"/>
              </a:rPr>
              <a:t> de </a:t>
            </a:r>
            <a:r>
              <a:rPr sz="1575" dirty="0" err="1">
                <a:solidFill>
                  <a:srgbClr val="18323D"/>
                </a:solidFill>
                <a:latin typeface="Arial"/>
                <a:ea typeface="Arial"/>
                <a:cs typeface="Arial"/>
              </a:rPr>
              <a:t>medidas</a:t>
            </a:r>
            <a:r>
              <a:rPr sz="1575" dirty="0">
                <a:solidFill>
                  <a:srgbClr val="18323D"/>
                </a:solidFill>
                <a:latin typeface="Arial"/>
                <a:ea typeface="Arial"/>
                <a:cs typeface="Arial"/>
              </a:rPr>
              <a:t> </a:t>
            </a:r>
            <a:r>
              <a:rPr sz="1575" dirty="0" err="1">
                <a:solidFill>
                  <a:srgbClr val="18323D"/>
                </a:solidFill>
                <a:latin typeface="Arial"/>
                <a:ea typeface="Arial"/>
                <a:cs typeface="Arial"/>
              </a:rPr>
              <a:t>implementadas</a:t>
            </a:r>
            <a:r>
              <a:rPr sz="1575" dirty="0">
                <a:solidFill>
                  <a:srgbClr val="18323D"/>
                </a:solidFill>
                <a:latin typeface="Arial"/>
                <a:ea typeface="Arial"/>
                <a:cs typeface="Arial"/>
              </a:rPr>
              <a:t> y </a:t>
            </a:r>
            <a:r>
              <a:rPr sz="1575" dirty="0" err="1">
                <a:solidFill>
                  <a:srgbClr val="18323D"/>
                </a:solidFill>
                <a:latin typeface="Arial"/>
                <a:ea typeface="Arial"/>
                <a:cs typeface="Arial"/>
              </a:rPr>
              <a:t>documentación</a:t>
            </a:r>
            <a:r>
              <a:rPr sz="1575" dirty="0">
                <a:solidFill>
                  <a:srgbClr val="18323D"/>
                </a:solidFill>
                <a:latin typeface="Arial"/>
                <a:ea typeface="Arial"/>
                <a:cs typeface="Arial"/>
              </a:rPr>
              <a:t> de </a:t>
            </a:r>
            <a:r>
              <a:rPr sz="1575" dirty="0" err="1">
                <a:solidFill>
                  <a:srgbClr val="18323D"/>
                </a:solidFill>
                <a:latin typeface="Arial"/>
                <a:ea typeface="Arial"/>
                <a:cs typeface="Arial"/>
              </a:rPr>
              <a:t>su</a:t>
            </a:r>
            <a:r>
              <a:rPr sz="1575" dirty="0">
                <a:solidFill>
                  <a:srgbClr val="18323D"/>
                </a:solidFill>
                <a:latin typeface="Arial"/>
                <a:ea typeface="Arial"/>
                <a:cs typeface="Arial"/>
              </a:rPr>
              <a:t> </a:t>
            </a:r>
            <a:r>
              <a:rPr sz="1575" dirty="0" err="1">
                <a:solidFill>
                  <a:srgbClr val="18323D"/>
                </a:solidFill>
                <a:latin typeface="Arial"/>
                <a:ea typeface="Arial"/>
                <a:cs typeface="Arial"/>
              </a:rPr>
              <a:t>cierre</a:t>
            </a:r>
            <a:r>
              <a:rPr sz="1575" dirty="0">
                <a:solidFill>
                  <a:srgbClr val="18323D"/>
                </a:solidFill>
                <a:latin typeface="Arial"/>
                <a:ea typeface="Arial"/>
                <a:cs typeface="Arial"/>
              </a:rPr>
              <a:t> </a:t>
            </a:r>
            <a:r>
              <a:rPr sz="1575" dirty="0" err="1">
                <a:solidFill>
                  <a:srgbClr val="18323D"/>
                </a:solidFill>
                <a:latin typeface="Arial"/>
                <a:ea typeface="Arial"/>
                <a:cs typeface="Arial"/>
              </a:rPr>
              <a:t>efectivo</a:t>
            </a:r>
            <a:r>
              <a:rPr sz="1575" dirty="0">
                <a:solidFill>
                  <a:srgbClr val="18323D"/>
                </a:solidFill>
                <a:latin typeface="Arial"/>
                <a:ea typeface="Arial"/>
                <a:cs typeface="Arial"/>
              </a:rPr>
              <a:t>.</a:t>
            </a:r>
          </a:p>
        </p:txBody>
      </p:sp>
      <p:sp>
        <p:nvSpPr>
          <p:cNvPr id="11" name="Rectángulo 10">
            <a:extLst>
              <a:ext uri="{FF2B5EF4-FFF2-40B4-BE49-F238E27FC236}">
                <a16:creationId xmlns:a16="http://schemas.microsoft.com/office/drawing/2014/main" id="{693F75B1-06B9-44E1-A558-7E5831B9F7A2}"/>
              </a:ext>
            </a:extLst>
          </p:cNvPr>
          <p:cNvSpPr>
            <a:spLocks noGrp="1"/>
          </p:cNvSpPr>
          <p:nvPr/>
        </p:nvSpPr>
        <p:spPr>
          <a:xfrm>
            <a:off x="609600" y="4876800"/>
            <a:ext cx="10972800" cy="1257300"/>
          </a:xfrm>
          <a:prstGeom prst="rect">
            <a:avLst/>
          </a:prstGeom>
          <a:solidFill>
            <a:srgbClr val="E8F1F0"/>
          </a:solidFill>
          <a:ln w="0">
            <a:noFill/>
          </a:ln>
        </p:spPr>
        <p:txBody>
          <a:bodyPr wrap="square" lIns="209550" tIns="152400" rIns="209550" bIns="133350" anchor="ctr">
            <a:noAutofit/>
          </a:bodyPr>
          <a:lstStyle/>
          <a:p>
            <a:pPr>
              <a:lnSpc>
                <a:spcPct val="108000"/>
              </a:lnSpc>
              <a:buNone/>
              <a:defRPr sz="1725">
                <a:solidFill>
                  <a:srgbClr val="18323D"/>
                </a:solidFill>
                <a:latin typeface="Arial"/>
                <a:ea typeface="Arial"/>
                <a:cs typeface="Arial"/>
              </a:defRPr>
            </a:pPr>
            <a:r>
              <a:rPr sz="1725" b="1">
                <a:solidFill>
                  <a:srgbClr val="18323D"/>
                </a:solidFill>
                <a:latin typeface="Arial"/>
                <a:ea typeface="Arial"/>
                <a:cs typeface="Arial"/>
              </a:rPr>
              <a:t>Lectura del Comité
</a:t>
            </a:r>
            <a:r>
              <a:rPr sz="1725">
                <a:solidFill>
                  <a:srgbClr val="18323D"/>
                </a:solidFill>
                <a:latin typeface="Arial"/>
                <a:ea typeface="Arial"/>
                <a:cs typeface="Arial"/>
              </a:rPr>
              <a:t>La evidencia demuestra capacidad de respuesta y mejora. Determinadas acciones todavía necesitan seguimiento, cierre y consolidación.</a:t>
            </a:r>
          </a:p>
        </p:txBody>
      </p:sp>
      <p:sp>
        <p:nvSpPr>
          <p:cNvPr id="12" name="Conector recto 11">
            <a:extLst>
              <a:ext uri="{FF2B5EF4-FFF2-40B4-BE49-F238E27FC236}">
                <a16:creationId xmlns:a16="http://schemas.microsoft.com/office/drawing/2014/main" id="{D74BD8AF-1C53-466F-953E-1CAADB191CA2}"/>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21A7759B-66A6-449F-A256-38DDCC296188}"/>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0" name="Imagen 29"/>
          <p:cNvPicPr>
            <a:picLocks noChangeAspect="1"/>
          </p:cNvPicPr>
          <p:nvPr/>
        </p:nvPicPr>
        <p:blipFill>
          <a:blip r:embed="rId3"/>
          <a:stretch/>
        </p:blipFill>
        <p:spPr>
          <a:xfrm>
            <a:off x="209550" y="135790"/>
            <a:ext cx="1123950" cy="414220"/>
          </a:xfrm>
          <a:prstGeom prst="rect">
            <a:avLst/>
          </a:prstGeom>
        </p:spPr>
      </p:pic>
      <p:pic>
        <p:nvPicPr>
          <p:cNvPr id="31" name="Imagen 3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326073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4" name="Rectángulo 13">
            <a:extLst>
              <a:ext uri="{FF2B5EF4-FFF2-40B4-BE49-F238E27FC236}">
                <a16:creationId xmlns:a16="http://schemas.microsoft.com/office/drawing/2014/main" id="{9C2BE478-2D5A-4DD8-A818-CAE1D9AA451B}"/>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6. Continuidad y sostenibilidad del CS8</a:t>
            </a:r>
          </a:p>
        </p:txBody>
      </p:sp>
      <p:sp>
        <p:nvSpPr>
          <p:cNvPr id="2" name="Rectángulo 1">
            <a:extLst>
              <a:ext uri="{FF2B5EF4-FFF2-40B4-BE49-F238E27FC236}">
                <a16:creationId xmlns:a16="http://schemas.microsoft.com/office/drawing/2014/main" id="{D4003AA2-AC41-4831-B8E3-4C1470E7AB64}"/>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RESULTADOS POR DIMENSIÓN</a:t>
            </a:r>
          </a:p>
        </p:txBody>
      </p:sp>
      <p:sp>
        <p:nvSpPr>
          <p:cNvPr id="3" name="Rectángulo 2">
            <a:extLst>
              <a:ext uri="{FF2B5EF4-FFF2-40B4-BE49-F238E27FC236}">
                <a16:creationId xmlns:a16="http://schemas.microsoft.com/office/drawing/2014/main" id="{23738801-1F08-47A6-8BF4-444FDC1F8955}"/>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14</a:t>
            </a:r>
          </a:p>
        </p:txBody>
      </p:sp>
      <p:sp>
        <p:nvSpPr>
          <p:cNvPr id="4" name="Conector recto 3">
            <a:extLst>
              <a:ext uri="{FF2B5EF4-FFF2-40B4-BE49-F238E27FC236}">
                <a16:creationId xmlns:a16="http://schemas.microsoft.com/office/drawing/2014/main" id="{EEA78482-0C33-4FFC-99FC-4AA24D9A626E}"/>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esquinas redondeadas 4">
            <a:extLst>
              <a:ext uri="{FF2B5EF4-FFF2-40B4-BE49-F238E27FC236}">
                <a16:creationId xmlns:a16="http://schemas.microsoft.com/office/drawing/2014/main" id="{3C72C1EF-ACA8-41FB-9737-E25EAE3110F2}"/>
              </a:ext>
            </a:extLst>
          </p:cNvPr>
          <p:cNvSpPr>
            <a:spLocks noGrp="1"/>
          </p:cNvSpPr>
          <p:nvPr/>
        </p:nvSpPr>
        <p:spPr>
          <a:xfrm>
            <a:off x="609600" y="1200150"/>
            <a:ext cx="3695700" cy="419100"/>
          </a:xfrm>
          <a:prstGeom prst="roundRect">
            <a:avLst>
              <a:gd name="adj" fmla="val 27273"/>
            </a:avLst>
          </a:prstGeom>
          <a:solidFill>
            <a:srgbClr val="F4E8E5"/>
          </a:solidFill>
          <a:ln w="9525">
            <a:solidFill>
              <a:srgbClr val="9A5147"/>
            </a:solidFill>
            <a:prstDash val="solid"/>
          </a:ln>
        </p:spPr>
        <p:txBody>
          <a:bodyPr lIns="95250" tIns="47625" rIns="95250" bIns="47625" anchor="ctr">
            <a:noAutofit/>
          </a:bodyPr>
          <a:lstStyle/>
          <a:p>
            <a:pPr algn="ctr">
              <a:buNone/>
              <a:defRPr sz="1350" b="1">
                <a:solidFill>
                  <a:srgbClr val="9A5147"/>
                </a:solidFill>
                <a:latin typeface="Arial"/>
                <a:ea typeface="Arial"/>
                <a:cs typeface="Arial"/>
              </a:defRPr>
            </a:pPr>
            <a:r>
              <a:rPr sz="1350" b="1">
                <a:solidFill>
                  <a:srgbClr val="9A5147"/>
                </a:solidFill>
                <a:latin typeface="Arial"/>
                <a:ea typeface="Arial"/>
                <a:cs typeface="Arial"/>
              </a:rPr>
              <a:t>Requiere fortalecimiento significativo</a:t>
            </a:r>
          </a:p>
        </p:txBody>
      </p:sp>
      <p:sp>
        <p:nvSpPr>
          <p:cNvPr id="6" name="Rectángulo 5">
            <a:extLst>
              <a:ext uri="{FF2B5EF4-FFF2-40B4-BE49-F238E27FC236}">
                <a16:creationId xmlns:a16="http://schemas.microsoft.com/office/drawing/2014/main" id="{3EE2645E-CBFD-4655-8536-260649531242}"/>
              </a:ext>
            </a:extLst>
          </p:cNvPr>
          <p:cNvSpPr>
            <a:spLocks noGrp="1"/>
          </p:cNvSpPr>
          <p:nvPr/>
        </p:nvSpPr>
        <p:spPr>
          <a:xfrm>
            <a:off x="6096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Capacidades demostradas</a:t>
            </a:r>
          </a:p>
        </p:txBody>
      </p:sp>
      <p:sp>
        <p:nvSpPr>
          <p:cNvPr id="7" name="Rectángulo 6">
            <a:extLst>
              <a:ext uri="{FF2B5EF4-FFF2-40B4-BE49-F238E27FC236}">
                <a16:creationId xmlns:a16="http://schemas.microsoft.com/office/drawing/2014/main" id="{BE6BF8C6-4733-4037-885E-32AE3B638E2E}"/>
              </a:ext>
            </a:extLst>
          </p:cNvPr>
          <p:cNvSpPr>
            <a:spLocks noGrp="1"/>
          </p:cNvSpPr>
          <p:nvPr/>
        </p:nvSpPr>
        <p:spPr>
          <a:xfrm>
            <a:off x="6286500" y="1790700"/>
            <a:ext cx="4762500" cy="323850"/>
          </a:xfrm>
          <a:prstGeom prst="rect">
            <a:avLst/>
          </a:prstGeom>
          <a:noFill/>
          <a:ln w="0">
            <a:noFill/>
          </a:ln>
        </p:spPr>
        <p:txBody>
          <a:bodyPr wrap="square" lIns="0" tIns="0" rIns="0" bIns="0" anchor="t">
            <a:noAutofit/>
          </a:bodyPr>
          <a:lstStyle/>
          <a:p>
            <a:pPr algn="l">
              <a:lnSpc>
                <a:spcPct val="105000"/>
              </a:lnSpc>
              <a:buNone/>
              <a:defRPr sz="1875" b="1">
                <a:solidFill>
                  <a:srgbClr val="9A5147"/>
                </a:solidFill>
                <a:latin typeface="Arial"/>
                <a:ea typeface="Arial"/>
                <a:cs typeface="Arial"/>
              </a:defRPr>
            </a:pPr>
            <a:r>
              <a:rPr sz="1875" b="1">
                <a:solidFill>
                  <a:srgbClr val="9A5147"/>
                </a:solidFill>
                <a:latin typeface="Arial"/>
                <a:ea typeface="Arial"/>
                <a:cs typeface="Arial"/>
              </a:rPr>
              <a:t>Aspectos por fortalecer</a:t>
            </a:r>
          </a:p>
        </p:txBody>
      </p:sp>
      <p:sp>
        <p:nvSpPr>
          <p:cNvPr id="8" name="Conector recto 7">
            <a:extLst>
              <a:ext uri="{FF2B5EF4-FFF2-40B4-BE49-F238E27FC236}">
                <a16:creationId xmlns:a16="http://schemas.microsoft.com/office/drawing/2014/main" id="{1F484BBD-7305-4CCC-BC93-D76EE806F179}"/>
              </a:ext>
            </a:extLst>
          </p:cNvPr>
          <p:cNvSpPr>
            <a:spLocks noGrp="1"/>
          </p:cNvSpPr>
          <p:nvPr/>
        </p:nvSpPr>
        <p:spPr>
          <a:xfrm>
            <a:off x="5905500" y="1790700"/>
            <a:ext cx="0" cy="2857500"/>
          </a:xfrm>
          <a:prstGeom prst="line">
            <a:avLst/>
          </a:prstGeom>
          <a:noFill/>
          <a:ln w="11430">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22860A14-4ABE-4FAD-A607-45894544ED02}"/>
              </a:ext>
            </a:extLst>
          </p:cNvPr>
          <p:cNvSpPr>
            <a:spLocks noGrp="1"/>
          </p:cNvSpPr>
          <p:nvPr/>
        </p:nvSpPr>
        <p:spPr>
          <a:xfrm>
            <a:off x="685800" y="2266950"/>
            <a:ext cx="4762500" cy="2419350"/>
          </a:xfrm>
          <a:prstGeom prst="rect">
            <a:avLst/>
          </a:prstGeom>
          <a:noFill/>
          <a:ln w="0">
            <a:noFill/>
          </a:ln>
        </p:spPr>
        <p:txBody>
          <a:bodyPr wrap="square" lIns="0" tIns="0" rIns="0" bIns="0">
            <a:noAutofit/>
          </a:bodyPr>
          <a:lstStyle/>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Ruta institucional de </a:t>
            </a:r>
            <a:r>
              <a:rPr sz="1650" dirty="0" err="1">
                <a:solidFill>
                  <a:srgbClr val="18323D"/>
                </a:solidFill>
                <a:latin typeface="Arial"/>
                <a:ea typeface="Arial"/>
                <a:cs typeface="Arial"/>
              </a:rPr>
              <a:t>transición</a:t>
            </a:r>
            <a:r>
              <a:rPr sz="1650" dirty="0">
                <a:solidFill>
                  <a:srgbClr val="18323D"/>
                </a:solidFill>
                <a:latin typeface="Arial"/>
                <a:ea typeface="Arial"/>
                <a:cs typeface="Arial"/>
              </a:rPr>
              <a:t> y </a:t>
            </a:r>
            <a:r>
              <a:rPr sz="1650" dirty="0" err="1">
                <a:solidFill>
                  <a:srgbClr val="18323D"/>
                </a:solidFill>
                <a:latin typeface="Arial"/>
                <a:ea typeface="Arial"/>
                <a:cs typeface="Arial"/>
              </a:rPr>
              <a:t>sostenibilidad</a:t>
            </a:r>
            <a:r>
              <a:rPr sz="1650" dirty="0">
                <a:solidFill>
                  <a:srgbClr val="18323D"/>
                </a:solidFill>
                <a:latin typeface="Arial"/>
                <a:ea typeface="Arial"/>
                <a:cs typeface="Arial"/>
              </a:rPr>
              <a:t> en </a:t>
            </a:r>
            <a:r>
              <a:rPr sz="1650" dirty="0" err="1">
                <a:solidFill>
                  <a:srgbClr val="18323D"/>
                </a:solidFill>
                <a:latin typeface="Arial"/>
                <a:ea typeface="Arial"/>
                <a:cs typeface="Arial"/>
              </a:rPr>
              <a:t>desarrollo</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Avances en </a:t>
            </a:r>
            <a:r>
              <a:rPr sz="1650" dirty="0" err="1">
                <a:solidFill>
                  <a:srgbClr val="18323D"/>
                </a:solidFill>
                <a:latin typeface="Arial"/>
                <a:ea typeface="Arial"/>
                <a:cs typeface="Arial"/>
              </a:rPr>
              <a:t>planificación</a:t>
            </a:r>
            <a:r>
              <a:rPr sz="1650" dirty="0">
                <a:solidFill>
                  <a:srgbClr val="18323D"/>
                </a:solidFill>
                <a:latin typeface="Arial"/>
                <a:ea typeface="Arial"/>
                <a:cs typeface="Arial"/>
              </a:rPr>
              <a:t>, </a:t>
            </a:r>
            <a:r>
              <a:rPr sz="1650" dirty="0" err="1">
                <a:solidFill>
                  <a:srgbClr val="18323D"/>
                </a:solidFill>
                <a:latin typeface="Arial"/>
                <a:ea typeface="Arial"/>
                <a:cs typeface="Arial"/>
              </a:rPr>
              <a:t>necesidades</a:t>
            </a:r>
            <a:r>
              <a:rPr sz="1650" dirty="0">
                <a:solidFill>
                  <a:srgbClr val="18323D"/>
                </a:solidFill>
                <a:latin typeface="Arial"/>
                <a:ea typeface="Arial"/>
                <a:cs typeface="Arial"/>
              </a:rPr>
              <a:t> y </a:t>
            </a:r>
            <a:r>
              <a:rPr sz="1650" dirty="0" err="1">
                <a:solidFill>
                  <a:srgbClr val="18323D"/>
                </a:solidFill>
                <a:latin typeface="Arial"/>
                <a:ea typeface="Arial"/>
                <a:cs typeface="Arial"/>
              </a:rPr>
              <a:t>costeo</a:t>
            </a:r>
            <a:r>
              <a:rPr sz="1650" dirty="0">
                <a:solidFill>
                  <a:srgbClr val="18323D"/>
                </a:solidFill>
                <a:latin typeface="Arial"/>
                <a:ea typeface="Arial"/>
                <a:cs typeface="Arial"/>
              </a:rPr>
              <a:t>.</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a:solidFill>
                  <a:srgbClr val="18323D"/>
                </a:solidFill>
                <a:latin typeface="Arial"/>
                <a:ea typeface="Arial"/>
                <a:cs typeface="Arial"/>
              </a:rPr>
              <a:t>Liderazgo y </a:t>
            </a:r>
            <a:r>
              <a:rPr sz="1650" dirty="0" err="1">
                <a:solidFill>
                  <a:srgbClr val="18323D"/>
                </a:solidFill>
                <a:latin typeface="Arial"/>
                <a:ea typeface="Arial"/>
                <a:cs typeface="Arial"/>
              </a:rPr>
              <a:t>articulación</a:t>
            </a:r>
            <a:r>
              <a:rPr sz="1650" dirty="0">
                <a:solidFill>
                  <a:srgbClr val="18323D"/>
                </a:solidFill>
                <a:latin typeface="Arial"/>
                <a:ea typeface="Arial"/>
                <a:cs typeface="Arial"/>
              </a:rPr>
              <a:t> del MINSAL.</a:t>
            </a:r>
          </a:p>
          <a:p>
            <a:pPr marL="400050" indent="-285750">
              <a:lnSpc>
                <a:spcPct val="106000"/>
              </a:lnSpc>
              <a:spcAft>
                <a:spcPts val="700"/>
              </a:spcAft>
              <a:buFont typeface="Arial" panose="020B0604020202020204" pitchFamily="34" charset="0"/>
              <a:buChar char="•"/>
              <a:defRPr sz="1650">
                <a:solidFill>
                  <a:srgbClr val="18323D"/>
                </a:solidFill>
                <a:latin typeface="Arial"/>
                <a:ea typeface="Arial"/>
                <a:cs typeface="Arial"/>
              </a:defRPr>
            </a:pPr>
            <a:r>
              <a:rPr sz="1650" dirty="0" err="1">
                <a:solidFill>
                  <a:srgbClr val="18323D"/>
                </a:solidFill>
                <a:latin typeface="Arial"/>
                <a:ea typeface="Arial"/>
                <a:cs typeface="Arial"/>
              </a:rPr>
              <a:t>Coordinación</a:t>
            </a:r>
            <a:r>
              <a:rPr sz="1650" dirty="0">
                <a:solidFill>
                  <a:srgbClr val="18323D"/>
                </a:solidFill>
                <a:latin typeface="Arial"/>
                <a:ea typeface="Arial"/>
                <a:cs typeface="Arial"/>
              </a:rPr>
              <a:t> con el </a:t>
            </a:r>
            <a:r>
              <a:rPr sz="1650" dirty="0" err="1">
                <a:solidFill>
                  <a:srgbClr val="18323D"/>
                </a:solidFill>
                <a:latin typeface="Arial"/>
                <a:ea typeface="Arial"/>
                <a:cs typeface="Arial"/>
              </a:rPr>
              <a:t>sistema</a:t>
            </a:r>
            <a:r>
              <a:rPr sz="1650" dirty="0">
                <a:solidFill>
                  <a:srgbClr val="18323D"/>
                </a:solidFill>
                <a:latin typeface="Arial"/>
                <a:ea typeface="Arial"/>
                <a:cs typeface="Arial"/>
              </a:rPr>
              <a:t>, </a:t>
            </a:r>
            <a:r>
              <a:rPr sz="1650" dirty="0" err="1">
                <a:solidFill>
                  <a:srgbClr val="18323D"/>
                </a:solidFill>
                <a:latin typeface="Arial"/>
                <a:ea typeface="Arial"/>
                <a:cs typeface="Arial"/>
              </a:rPr>
              <a:t>instituciones</a:t>
            </a:r>
            <a:r>
              <a:rPr sz="1650" dirty="0">
                <a:solidFill>
                  <a:srgbClr val="18323D"/>
                </a:solidFill>
                <a:latin typeface="Arial"/>
                <a:ea typeface="Arial"/>
                <a:cs typeface="Arial"/>
              </a:rPr>
              <a:t> y </a:t>
            </a:r>
            <a:r>
              <a:rPr sz="1650" dirty="0" err="1">
                <a:solidFill>
                  <a:srgbClr val="18323D"/>
                </a:solidFill>
                <a:latin typeface="Arial"/>
                <a:ea typeface="Arial"/>
                <a:cs typeface="Arial"/>
              </a:rPr>
              <a:t>organizaciones</a:t>
            </a:r>
            <a:r>
              <a:rPr sz="1650" dirty="0">
                <a:solidFill>
                  <a:srgbClr val="18323D"/>
                </a:solidFill>
                <a:latin typeface="Arial"/>
                <a:ea typeface="Arial"/>
                <a:cs typeface="Arial"/>
              </a:rPr>
              <a:t> </a:t>
            </a:r>
            <a:r>
              <a:rPr sz="1650" dirty="0" err="1">
                <a:solidFill>
                  <a:srgbClr val="18323D"/>
                </a:solidFill>
                <a:latin typeface="Arial"/>
                <a:ea typeface="Arial"/>
                <a:cs typeface="Arial"/>
              </a:rPr>
              <a:t>comunitarias</a:t>
            </a:r>
            <a:r>
              <a:rPr sz="1650" dirty="0">
                <a:solidFill>
                  <a:srgbClr val="18323D"/>
                </a:solidFill>
                <a:latin typeface="Arial"/>
                <a:ea typeface="Arial"/>
                <a:cs typeface="Arial"/>
              </a:rPr>
              <a:t>.</a:t>
            </a:r>
          </a:p>
        </p:txBody>
      </p:sp>
      <p:sp>
        <p:nvSpPr>
          <p:cNvPr id="10" name="Rectángulo 9">
            <a:extLst>
              <a:ext uri="{FF2B5EF4-FFF2-40B4-BE49-F238E27FC236}">
                <a16:creationId xmlns:a16="http://schemas.microsoft.com/office/drawing/2014/main" id="{152E3FF9-E429-494C-ACD9-92B57F994A2D}"/>
              </a:ext>
            </a:extLst>
          </p:cNvPr>
          <p:cNvSpPr>
            <a:spLocks noGrp="1"/>
          </p:cNvSpPr>
          <p:nvPr/>
        </p:nvSpPr>
        <p:spPr>
          <a:xfrm>
            <a:off x="6362700" y="2266950"/>
            <a:ext cx="4762500" cy="2419350"/>
          </a:xfrm>
          <a:prstGeom prst="rect">
            <a:avLst/>
          </a:prstGeom>
          <a:noFill/>
          <a:ln w="0">
            <a:noFill/>
          </a:ln>
        </p:spPr>
        <p:txBody>
          <a:bodyPr wrap="square" lIns="0" tIns="0" rIns="0" bIns="0">
            <a:noAutofit/>
          </a:bodyPr>
          <a:lstStyle/>
          <a:p>
            <a:pPr marL="400050" indent="-285750">
              <a:lnSpc>
                <a:spcPct val="106000"/>
              </a:lnSpc>
              <a:spcAft>
                <a:spcPts val="400"/>
              </a:spcAft>
              <a:buFont typeface="Arial" panose="020B0604020202020204" pitchFamily="34" charset="0"/>
              <a:buChar char="•"/>
              <a:defRPr sz="1425">
                <a:solidFill>
                  <a:srgbClr val="18323D"/>
                </a:solidFill>
                <a:latin typeface="Arial"/>
                <a:ea typeface="Arial"/>
                <a:cs typeface="Arial"/>
              </a:defRPr>
            </a:pPr>
            <a:r>
              <a:rPr sz="1425" dirty="0">
                <a:solidFill>
                  <a:srgbClr val="18323D"/>
                </a:solidFill>
                <a:latin typeface="Arial"/>
                <a:ea typeface="Arial"/>
                <a:cs typeface="Arial"/>
              </a:rPr>
              <a:t>Financiamiento </a:t>
            </a:r>
            <a:r>
              <a:rPr sz="1425" dirty="0" err="1">
                <a:solidFill>
                  <a:srgbClr val="18323D"/>
                </a:solidFill>
                <a:latin typeface="Arial"/>
                <a:ea typeface="Arial"/>
                <a:cs typeface="Arial"/>
              </a:rPr>
              <a:t>nacional</a:t>
            </a:r>
            <a:r>
              <a:rPr sz="1425" dirty="0">
                <a:solidFill>
                  <a:srgbClr val="18323D"/>
                </a:solidFill>
                <a:latin typeface="Arial"/>
                <a:ea typeface="Arial"/>
                <a:cs typeface="Arial"/>
              </a:rPr>
              <a:t> y </a:t>
            </a:r>
            <a:r>
              <a:rPr sz="1425" dirty="0" err="1">
                <a:solidFill>
                  <a:srgbClr val="18323D"/>
                </a:solidFill>
                <a:latin typeface="Arial"/>
                <a:ea typeface="Arial"/>
                <a:cs typeface="Arial"/>
              </a:rPr>
              <a:t>cofinanciamiento</a:t>
            </a:r>
            <a:r>
              <a:rPr sz="1425" dirty="0">
                <a:solidFill>
                  <a:srgbClr val="18323D"/>
                </a:solidFill>
                <a:latin typeface="Arial"/>
                <a:ea typeface="Arial"/>
                <a:cs typeface="Arial"/>
              </a:rPr>
              <a:t>.</a:t>
            </a:r>
          </a:p>
          <a:p>
            <a:pPr marL="400050" indent="-285750">
              <a:lnSpc>
                <a:spcPct val="106000"/>
              </a:lnSpc>
              <a:spcAft>
                <a:spcPts val="400"/>
              </a:spcAft>
              <a:buFont typeface="Arial" panose="020B0604020202020204" pitchFamily="34" charset="0"/>
              <a:buChar char="•"/>
              <a:defRPr sz="1425">
                <a:solidFill>
                  <a:srgbClr val="18323D"/>
                </a:solidFill>
                <a:latin typeface="Arial"/>
                <a:ea typeface="Arial"/>
                <a:cs typeface="Arial"/>
              </a:defRPr>
            </a:pPr>
            <a:r>
              <a:rPr sz="1425" dirty="0" err="1">
                <a:solidFill>
                  <a:srgbClr val="18323D"/>
                </a:solidFill>
                <a:latin typeface="Arial"/>
                <a:ea typeface="Arial"/>
                <a:cs typeface="Arial"/>
              </a:rPr>
              <a:t>Disponibilidad</a:t>
            </a:r>
            <a:r>
              <a:rPr sz="1425" dirty="0">
                <a:solidFill>
                  <a:srgbClr val="18323D"/>
                </a:solidFill>
                <a:latin typeface="Arial"/>
                <a:ea typeface="Arial"/>
                <a:cs typeface="Arial"/>
              </a:rPr>
              <a:t> y asignación de </a:t>
            </a:r>
            <a:r>
              <a:rPr sz="1425" dirty="0" err="1">
                <a:solidFill>
                  <a:srgbClr val="18323D"/>
                </a:solidFill>
                <a:latin typeface="Arial"/>
                <a:ea typeface="Arial"/>
                <a:cs typeface="Arial"/>
              </a:rPr>
              <a:t>recurso</a:t>
            </a:r>
            <a:r>
              <a:rPr sz="1425" dirty="0">
                <a:solidFill>
                  <a:srgbClr val="18323D"/>
                </a:solidFill>
                <a:latin typeface="Arial"/>
                <a:ea typeface="Arial"/>
                <a:cs typeface="Arial"/>
              </a:rPr>
              <a:t> </a:t>
            </a:r>
            <a:r>
              <a:rPr sz="1425" dirty="0" err="1">
                <a:solidFill>
                  <a:srgbClr val="18323D"/>
                </a:solidFill>
                <a:latin typeface="Arial"/>
                <a:ea typeface="Arial"/>
                <a:cs typeface="Arial"/>
              </a:rPr>
              <a:t>humano</a:t>
            </a:r>
            <a:r>
              <a:rPr sz="1425" dirty="0">
                <a:solidFill>
                  <a:srgbClr val="18323D"/>
                </a:solidFill>
                <a:latin typeface="Arial"/>
                <a:ea typeface="Arial"/>
                <a:cs typeface="Arial"/>
              </a:rPr>
              <a:t>.</a:t>
            </a:r>
          </a:p>
          <a:p>
            <a:pPr marL="400050" indent="-285750">
              <a:lnSpc>
                <a:spcPct val="106000"/>
              </a:lnSpc>
              <a:spcAft>
                <a:spcPts val="400"/>
              </a:spcAft>
              <a:buFont typeface="Arial" panose="020B0604020202020204" pitchFamily="34" charset="0"/>
              <a:buChar char="•"/>
              <a:defRPr sz="1425">
                <a:solidFill>
                  <a:srgbClr val="18323D"/>
                </a:solidFill>
                <a:latin typeface="Arial"/>
                <a:ea typeface="Arial"/>
                <a:cs typeface="Arial"/>
              </a:defRPr>
            </a:pPr>
            <a:r>
              <a:rPr sz="1425" dirty="0">
                <a:solidFill>
                  <a:srgbClr val="18323D"/>
                </a:solidFill>
                <a:latin typeface="Arial"/>
                <a:ea typeface="Arial"/>
                <a:cs typeface="Arial"/>
              </a:rPr>
              <a:t>Integración de </a:t>
            </a:r>
            <a:r>
              <a:rPr sz="1425" dirty="0" err="1">
                <a:solidFill>
                  <a:srgbClr val="18323D"/>
                </a:solidFill>
                <a:latin typeface="Arial"/>
                <a:ea typeface="Arial"/>
                <a:cs typeface="Arial"/>
              </a:rPr>
              <a:t>estrategias</a:t>
            </a:r>
            <a:r>
              <a:rPr sz="1425" dirty="0">
                <a:solidFill>
                  <a:srgbClr val="18323D"/>
                </a:solidFill>
                <a:latin typeface="Arial"/>
                <a:ea typeface="Arial"/>
                <a:cs typeface="Arial"/>
              </a:rPr>
              <a:t> </a:t>
            </a:r>
            <a:r>
              <a:rPr sz="1425" dirty="0" err="1">
                <a:solidFill>
                  <a:srgbClr val="18323D"/>
                </a:solidFill>
                <a:latin typeface="Arial"/>
                <a:ea typeface="Arial"/>
                <a:cs typeface="Arial"/>
              </a:rPr>
              <a:t>comunitarias</a:t>
            </a:r>
            <a:r>
              <a:rPr sz="1425" dirty="0">
                <a:solidFill>
                  <a:srgbClr val="18323D"/>
                </a:solidFill>
                <a:latin typeface="Arial"/>
                <a:ea typeface="Arial"/>
                <a:cs typeface="Arial"/>
              </a:rPr>
              <a:t> y </a:t>
            </a:r>
            <a:r>
              <a:rPr sz="1425" dirty="0" err="1">
                <a:solidFill>
                  <a:srgbClr val="18323D"/>
                </a:solidFill>
                <a:latin typeface="Arial"/>
                <a:ea typeface="Arial"/>
                <a:cs typeface="Arial"/>
              </a:rPr>
              <a:t>digitales</a:t>
            </a:r>
            <a:r>
              <a:rPr sz="1425" dirty="0">
                <a:solidFill>
                  <a:srgbClr val="18323D"/>
                </a:solidFill>
                <a:latin typeface="Arial"/>
                <a:ea typeface="Arial"/>
                <a:cs typeface="Arial"/>
              </a:rPr>
              <a:t>.</a:t>
            </a:r>
          </a:p>
          <a:p>
            <a:pPr marL="400050" indent="-285750">
              <a:lnSpc>
                <a:spcPct val="106000"/>
              </a:lnSpc>
              <a:spcAft>
                <a:spcPts val="400"/>
              </a:spcAft>
              <a:buFont typeface="Arial" panose="020B0604020202020204" pitchFamily="34" charset="0"/>
              <a:buChar char="•"/>
              <a:defRPr sz="1425">
                <a:solidFill>
                  <a:srgbClr val="18323D"/>
                </a:solidFill>
                <a:latin typeface="Arial"/>
                <a:ea typeface="Arial"/>
                <a:cs typeface="Arial"/>
              </a:defRPr>
            </a:pPr>
            <a:r>
              <a:rPr sz="1425" dirty="0">
                <a:solidFill>
                  <a:srgbClr val="18323D"/>
                </a:solidFill>
                <a:latin typeface="Arial"/>
                <a:ea typeface="Arial"/>
                <a:cs typeface="Arial"/>
              </a:rPr>
              <a:t>Participación </a:t>
            </a:r>
            <a:r>
              <a:rPr sz="1425" dirty="0" err="1">
                <a:solidFill>
                  <a:srgbClr val="18323D"/>
                </a:solidFill>
                <a:latin typeface="Arial"/>
                <a:ea typeface="Arial"/>
                <a:cs typeface="Arial"/>
              </a:rPr>
              <a:t>sostenible</a:t>
            </a:r>
            <a:r>
              <a:rPr sz="1425" dirty="0">
                <a:solidFill>
                  <a:srgbClr val="18323D"/>
                </a:solidFill>
                <a:latin typeface="Arial"/>
                <a:ea typeface="Arial"/>
                <a:cs typeface="Arial"/>
              </a:rPr>
              <a:t> de </a:t>
            </a:r>
            <a:r>
              <a:rPr sz="1425" dirty="0" err="1">
                <a:solidFill>
                  <a:srgbClr val="18323D"/>
                </a:solidFill>
                <a:latin typeface="Arial"/>
                <a:ea typeface="Arial"/>
                <a:cs typeface="Arial"/>
              </a:rPr>
              <a:t>sociedad</a:t>
            </a:r>
            <a:r>
              <a:rPr sz="1425" dirty="0">
                <a:solidFill>
                  <a:srgbClr val="18323D"/>
                </a:solidFill>
                <a:latin typeface="Arial"/>
                <a:ea typeface="Arial"/>
                <a:cs typeface="Arial"/>
              </a:rPr>
              <a:t> civil.</a:t>
            </a:r>
          </a:p>
          <a:p>
            <a:pPr marL="400050" indent="-285750">
              <a:lnSpc>
                <a:spcPct val="106000"/>
              </a:lnSpc>
              <a:spcAft>
                <a:spcPts val="400"/>
              </a:spcAft>
              <a:buFont typeface="Arial" panose="020B0604020202020204" pitchFamily="34" charset="0"/>
              <a:buChar char="•"/>
              <a:defRPr sz="1425">
                <a:solidFill>
                  <a:srgbClr val="18323D"/>
                </a:solidFill>
                <a:latin typeface="Arial"/>
                <a:ea typeface="Arial"/>
                <a:cs typeface="Arial"/>
              </a:defRPr>
            </a:pPr>
            <a:r>
              <a:rPr sz="1425" dirty="0" err="1">
                <a:solidFill>
                  <a:srgbClr val="18323D"/>
                </a:solidFill>
                <a:latin typeface="Arial"/>
                <a:ea typeface="Arial"/>
                <a:cs typeface="Arial"/>
              </a:rPr>
              <a:t>Cobertura</a:t>
            </a:r>
            <a:r>
              <a:rPr sz="1425" dirty="0">
                <a:solidFill>
                  <a:srgbClr val="18323D"/>
                </a:solidFill>
                <a:latin typeface="Arial"/>
                <a:ea typeface="Arial"/>
                <a:cs typeface="Arial"/>
              </a:rPr>
              <a:t> territorial y </a:t>
            </a:r>
            <a:r>
              <a:rPr sz="1425" dirty="0" err="1">
                <a:solidFill>
                  <a:srgbClr val="18323D"/>
                </a:solidFill>
                <a:latin typeface="Arial"/>
                <a:ea typeface="Arial"/>
                <a:cs typeface="Arial"/>
              </a:rPr>
              <a:t>condiciones</a:t>
            </a:r>
            <a:r>
              <a:rPr sz="1425" dirty="0">
                <a:solidFill>
                  <a:srgbClr val="18323D"/>
                </a:solidFill>
                <a:latin typeface="Arial"/>
                <a:ea typeface="Arial"/>
                <a:cs typeface="Arial"/>
              </a:rPr>
              <a:t> </a:t>
            </a:r>
            <a:r>
              <a:rPr sz="1425" dirty="0" err="1">
                <a:solidFill>
                  <a:srgbClr val="18323D"/>
                </a:solidFill>
                <a:latin typeface="Arial"/>
                <a:ea typeface="Arial"/>
                <a:cs typeface="Arial"/>
              </a:rPr>
              <a:t>operativas</a:t>
            </a:r>
            <a:r>
              <a:rPr sz="1425" dirty="0">
                <a:solidFill>
                  <a:srgbClr val="18323D"/>
                </a:solidFill>
                <a:latin typeface="Arial"/>
                <a:ea typeface="Arial"/>
                <a:cs typeface="Arial"/>
              </a:rPr>
              <a:t>.</a:t>
            </a:r>
          </a:p>
          <a:p>
            <a:pPr marL="400050" indent="-285750">
              <a:lnSpc>
                <a:spcPct val="106000"/>
              </a:lnSpc>
              <a:spcAft>
                <a:spcPts val="400"/>
              </a:spcAft>
              <a:buFont typeface="Arial" panose="020B0604020202020204" pitchFamily="34" charset="0"/>
              <a:buChar char="•"/>
              <a:defRPr sz="1425">
                <a:solidFill>
                  <a:srgbClr val="18323D"/>
                </a:solidFill>
                <a:latin typeface="Arial"/>
                <a:ea typeface="Arial"/>
                <a:cs typeface="Arial"/>
              </a:defRPr>
            </a:pPr>
            <a:r>
              <a:rPr sz="1425" dirty="0" err="1">
                <a:solidFill>
                  <a:srgbClr val="18323D"/>
                </a:solidFill>
                <a:latin typeface="Arial"/>
                <a:ea typeface="Arial"/>
                <a:cs typeface="Arial"/>
              </a:rPr>
              <a:t>Continuidad</a:t>
            </a:r>
            <a:r>
              <a:rPr sz="1425" dirty="0">
                <a:solidFill>
                  <a:srgbClr val="18323D"/>
                </a:solidFill>
                <a:latin typeface="Arial"/>
                <a:ea typeface="Arial"/>
                <a:cs typeface="Arial"/>
              </a:rPr>
              <a:t> de </a:t>
            </a:r>
            <a:r>
              <a:rPr sz="1425" dirty="0" err="1">
                <a:solidFill>
                  <a:srgbClr val="18323D"/>
                </a:solidFill>
                <a:latin typeface="Arial"/>
                <a:ea typeface="Arial"/>
                <a:cs typeface="Arial"/>
              </a:rPr>
              <a:t>medicamentos</a:t>
            </a:r>
            <a:r>
              <a:rPr sz="1425" dirty="0">
                <a:solidFill>
                  <a:srgbClr val="18323D"/>
                </a:solidFill>
                <a:latin typeface="Arial"/>
                <a:ea typeface="Arial"/>
                <a:cs typeface="Arial"/>
              </a:rPr>
              <a:t>, </a:t>
            </a:r>
            <a:r>
              <a:rPr sz="1425" dirty="0" err="1">
                <a:solidFill>
                  <a:srgbClr val="18323D"/>
                </a:solidFill>
                <a:latin typeface="Arial"/>
                <a:ea typeface="Arial"/>
                <a:cs typeface="Arial"/>
              </a:rPr>
              <a:t>insumos</a:t>
            </a:r>
            <a:r>
              <a:rPr sz="1425" dirty="0">
                <a:solidFill>
                  <a:srgbClr val="18323D"/>
                </a:solidFill>
                <a:latin typeface="Arial"/>
                <a:ea typeface="Arial"/>
                <a:cs typeface="Arial"/>
              </a:rPr>
              <a:t>, </a:t>
            </a:r>
            <a:r>
              <a:rPr sz="1425" dirty="0" err="1">
                <a:solidFill>
                  <a:srgbClr val="18323D"/>
                </a:solidFill>
                <a:latin typeface="Arial"/>
                <a:ea typeface="Arial"/>
                <a:cs typeface="Arial"/>
              </a:rPr>
              <a:t>pruebas</a:t>
            </a:r>
            <a:r>
              <a:rPr sz="1425" dirty="0">
                <a:solidFill>
                  <a:srgbClr val="18323D"/>
                </a:solidFill>
                <a:latin typeface="Arial"/>
                <a:ea typeface="Arial"/>
                <a:cs typeface="Arial"/>
              </a:rPr>
              <a:t>, </a:t>
            </a:r>
            <a:r>
              <a:rPr sz="1425" dirty="0" err="1">
                <a:solidFill>
                  <a:srgbClr val="18323D"/>
                </a:solidFill>
                <a:latin typeface="Arial"/>
                <a:ea typeface="Arial"/>
                <a:cs typeface="Arial"/>
              </a:rPr>
              <a:t>tecnología</a:t>
            </a:r>
            <a:r>
              <a:rPr sz="1425" dirty="0">
                <a:solidFill>
                  <a:srgbClr val="18323D"/>
                </a:solidFill>
                <a:latin typeface="Arial"/>
                <a:ea typeface="Arial"/>
                <a:cs typeface="Arial"/>
              </a:rPr>
              <a:t> e </a:t>
            </a:r>
            <a:r>
              <a:rPr sz="1425" dirty="0" err="1">
                <a:solidFill>
                  <a:srgbClr val="18323D"/>
                </a:solidFill>
                <a:latin typeface="Arial"/>
                <a:ea typeface="Arial"/>
                <a:cs typeface="Arial"/>
              </a:rPr>
              <a:t>infraestructura</a:t>
            </a:r>
            <a:r>
              <a:rPr sz="1425" dirty="0">
                <a:solidFill>
                  <a:srgbClr val="18323D"/>
                </a:solidFill>
                <a:latin typeface="Arial"/>
                <a:ea typeface="Arial"/>
                <a:cs typeface="Arial"/>
              </a:rPr>
              <a:t>.</a:t>
            </a:r>
          </a:p>
        </p:txBody>
      </p:sp>
      <p:sp>
        <p:nvSpPr>
          <p:cNvPr id="11" name="Rectángulo 10">
            <a:extLst>
              <a:ext uri="{FF2B5EF4-FFF2-40B4-BE49-F238E27FC236}">
                <a16:creationId xmlns:a16="http://schemas.microsoft.com/office/drawing/2014/main" id="{F50CD92D-2D5C-4012-973E-28DCD824B543}"/>
              </a:ext>
            </a:extLst>
          </p:cNvPr>
          <p:cNvSpPr>
            <a:spLocks noGrp="1"/>
          </p:cNvSpPr>
          <p:nvPr/>
        </p:nvSpPr>
        <p:spPr>
          <a:xfrm>
            <a:off x="609600" y="4876800"/>
            <a:ext cx="10972800" cy="1257300"/>
          </a:xfrm>
          <a:prstGeom prst="rect">
            <a:avLst/>
          </a:prstGeom>
          <a:solidFill>
            <a:srgbClr val="F4E8E5"/>
          </a:solidFill>
          <a:ln w="0">
            <a:noFill/>
          </a:ln>
        </p:spPr>
        <p:txBody>
          <a:bodyPr wrap="square" lIns="209550" tIns="152400" rIns="209550" bIns="133350" anchor="ctr">
            <a:noAutofit/>
          </a:bodyPr>
          <a:lstStyle/>
          <a:p>
            <a:pPr>
              <a:lnSpc>
                <a:spcPct val="108000"/>
              </a:lnSpc>
              <a:buNone/>
              <a:defRPr sz="1725">
                <a:solidFill>
                  <a:srgbClr val="18323D"/>
                </a:solidFill>
                <a:latin typeface="Arial"/>
                <a:ea typeface="Arial"/>
                <a:cs typeface="Arial"/>
              </a:defRPr>
            </a:pPr>
            <a:r>
              <a:rPr sz="1725" b="1">
                <a:solidFill>
                  <a:srgbClr val="18323D"/>
                </a:solidFill>
                <a:latin typeface="Arial"/>
                <a:ea typeface="Arial"/>
                <a:cs typeface="Arial"/>
              </a:rPr>
              <a:t>Lectura del Comité
</a:t>
            </a:r>
            <a:r>
              <a:rPr sz="1725">
                <a:solidFill>
                  <a:srgbClr val="18323D"/>
                </a:solidFill>
                <a:latin typeface="Arial"/>
                <a:ea typeface="Arial"/>
                <a:cs typeface="Arial"/>
              </a:rPr>
              <a:t>La valoración reconoce avances y capacidad institucional. Señala que varias condiciones esenciales para la continuidad y sostenibilidad todavía deben definirse o consolidarse.</a:t>
            </a:r>
          </a:p>
        </p:txBody>
      </p:sp>
      <p:sp>
        <p:nvSpPr>
          <p:cNvPr id="12" name="Conector recto 11">
            <a:extLst>
              <a:ext uri="{FF2B5EF4-FFF2-40B4-BE49-F238E27FC236}">
                <a16:creationId xmlns:a16="http://schemas.microsoft.com/office/drawing/2014/main" id="{C535171E-8E1C-42DC-BCAF-DC689EE1C88D}"/>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3FB76D30-A5AF-4F24-8F2D-90123A9356CA}"/>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0" name="Imagen 29"/>
          <p:cNvPicPr>
            <a:picLocks noChangeAspect="1"/>
          </p:cNvPicPr>
          <p:nvPr/>
        </p:nvPicPr>
        <p:blipFill>
          <a:blip r:embed="rId3"/>
          <a:stretch/>
        </p:blipFill>
        <p:spPr>
          <a:xfrm>
            <a:off x="209550" y="135790"/>
            <a:ext cx="1123950" cy="414220"/>
          </a:xfrm>
          <a:prstGeom prst="rect">
            <a:avLst/>
          </a:prstGeom>
        </p:spPr>
      </p:pic>
      <p:pic>
        <p:nvPicPr>
          <p:cNvPr id="31" name="Imagen 3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1896273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6AEA1B8B-5F15-4C3F-8C7D-93B3BD99213E}"/>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Lectura integral de los resultados</a:t>
            </a:r>
          </a:p>
        </p:txBody>
      </p:sp>
      <p:sp>
        <p:nvSpPr>
          <p:cNvPr id="2" name="Rectángulo 1">
            <a:extLst>
              <a:ext uri="{FF2B5EF4-FFF2-40B4-BE49-F238E27FC236}">
                <a16:creationId xmlns:a16="http://schemas.microsoft.com/office/drawing/2014/main" id="{6E2DF794-28DB-465D-BC00-2048A4979F9C}"/>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INTERPRETACIÓN</a:t>
            </a:r>
          </a:p>
        </p:txBody>
      </p:sp>
      <p:sp>
        <p:nvSpPr>
          <p:cNvPr id="3" name="Rectángulo 2">
            <a:extLst>
              <a:ext uri="{FF2B5EF4-FFF2-40B4-BE49-F238E27FC236}">
                <a16:creationId xmlns:a16="http://schemas.microsoft.com/office/drawing/2014/main" id="{CF1236DC-2A7E-4F1F-A77A-808B888F723C}"/>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15</a:t>
            </a:r>
          </a:p>
        </p:txBody>
      </p:sp>
      <p:sp>
        <p:nvSpPr>
          <p:cNvPr id="4" name="Conector recto 3">
            <a:extLst>
              <a:ext uri="{FF2B5EF4-FFF2-40B4-BE49-F238E27FC236}">
                <a16:creationId xmlns:a16="http://schemas.microsoft.com/office/drawing/2014/main" id="{9D895569-F376-40BE-A53F-36719698790F}"/>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272D8D3E-8F62-4845-9261-9ED75D8CE9FE}"/>
              </a:ext>
            </a:extLst>
          </p:cNvPr>
          <p:cNvSpPr>
            <a:spLocks noGrp="1"/>
          </p:cNvSpPr>
          <p:nvPr/>
        </p:nvSpPr>
        <p:spPr>
          <a:xfrm>
            <a:off x="628650" y="1390650"/>
            <a:ext cx="476250" cy="419100"/>
          </a:xfrm>
          <a:prstGeom prst="rect">
            <a:avLst/>
          </a:prstGeom>
          <a:noFill/>
          <a:ln w="0">
            <a:noFill/>
          </a:ln>
        </p:spPr>
        <p:txBody>
          <a:bodyPr wrap="square" lIns="0" tIns="0" rIns="0" bIns="0" anchor="t">
            <a:noAutofit/>
          </a:bodyPr>
          <a:lstStyle/>
          <a:p>
            <a:pPr algn="l">
              <a:lnSpc>
                <a:spcPct val="105000"/>
              </a:lnSpc>
              <a:buNone/>
              <a:defRPr sz="2400" b="1">
                <a:solidFill>
                  <a:srgbClr val="0D5661"/>
                </a:solidFill>
                <a:latin typeface="Arial"/>
                <a:ea typeface="Arial"/>
                <a:cs typeface="Arial"/>
              </a:defRPr>
            </a:pPr>
            <a:r>
              <a:rPr sz="2400" b="1">
                <a:solidFill>
                  <a:srgbClr val="0D5661"/>
                </a:solidFill>
                <a:latin typeface="Arial"/>
                <a:ea typeface="Arial"/>
                <a:cs typeface="Arial"/>
              </a:rPr>
              <a:t>1</a:t>
            </a:r>
          </a:p>
        </p:txBody>
      </p:sp>
      <p:sp>
        <p:nvSpPr>
          <p:cNvPr id="6" name="Rectángulo 5">
            <a:extLst>
              <a:ext uri="{FF2B5EF4-FFF2-40B4-BE49-F238E27FC236}">
                <a16:creationId xmlns:a16="http://schemas.microsoft.com/office/drawing/2014/main" id="{2E291868-FCC0-4ED4-A1D6-0E58D678651C}"/>
              </a:ext>
            </a:extLst>
          </p:cNvPr>
          <p:cNvSpPr>
            <a:spLocks noGrp="1"/>
          </p:cNvSpPr>
          <p:nvPr/>
        </p:nvSpPr>
        <p:spPr>
          <a:xfrm>
            <a:off x="1257300" y="1390650"/>
            <a:ext cx="3905250" cy="342900"/>
          </a:xfrm>
          <a:prstGeom prst="rect">
            <a:avLst/>
          </a:prstGeom>
          <a:noFill/>
          <a:ln w="0">
            <a:noFill/>
          </a:ln>
        </p:spPr>
        <p:txBody>
          <a:bodyPr wrap="square" lIns="0" tIns="0" rIns="0" bIns="0" anchor="t">
            <a:noAutofit/>
          </a:bodyPr>
          <a:lstStyle/>
          <a:p>
            <a:pPr algn="l">
              <a:lnSpc>
                <a:spcPct val="105000"/>
              </a:lnSpc>
              <a:buNone/>
              <a:defRPr sz="1875" b="1">
                <a:solidFill>
                  <a:srgbClr val="18323D"/>
                </a:solidFill>
                <a:latin typeface="Arial"/>
                <a:ea typeface="Arial"/>
                <a:cs typeface="Arial"/>
              </a:defRPr>
            </a:pPr>
            <a:r>
              <a:rPr sz="1875" b="1">
                <a:solidFill>
                  <a:srgbClr val="18323D"/>
                </a:solidFill>
                <a:latin typeface="Arial"/>
                <a:ea typeface="Arial"/>
                <a:cs typeface="Arial"/>
              </a:rPr>
              <a:t>Existen capacidades demostradas</a:t>
            </a:r>
          </a:p>
        </p:txBody>
      </p:sp>
      <p:sp>
        <p:nvSpPr>
          <p:cNvPr id="7" name="Rectángulo 6">
            <a:extLst>
              <a:ext uri="{FF2B5EF4-FFF2-40B4-BE49-F238E27FC236}">
                <a16:creationId xmlns:a16="http://schemas.microsoft.com/office/drawing/2014/main" id="{E5556A0B-EE47-4844-8991-55F9CD806BD5}"/>
              </a:ext>
            </a:extLst>
          </p:cNvPr>
          <p:cNvSpPr>
            <a:spLocks noGrp="1"/>
          </p:cNvSpPr>
          <p:nvPr/>
        </p:nvSpPr>
        <p:spPr>
          <a:xfrm>
            <a:off x="5257800" y="1371600"/>
            <a:ext cx="6019800" cy="685800"/>
          </a:xfrm>
          <a:prstGeom prst="rect">
            <a:avLst/>
          </a:prstGeom>
          <a:noFill/>
          <a:ln w="0">
            <a:noFill/>
          </a:ln>
        </p:spPr>
        <p:txBody>
          <a:bodyPr wrap="square" lIns="0" tIns="0" rIns="0" bIns="0" anchor="t">
            <a:noAutofit/>
          </a:bodyPr>
          <a:lstStyle/>
          <a:p>
            <a:pPr algn="l">
              <a:lnSpc>
                <a:spcPct val="108000"/>
              </a:lnSpc>
              <a:buNone/>
              <a:defRPr sz="1575" b="0">
                <a:solidFill>
                  <a:srgbClr val="5E6B70"/>
                </a:solidFill>
                <a:latin typeface="Arial"/>
                <a:ea typeface="Arial"/>
                <a:cs typeface="Arial"/>
              </a:defRPr>
            </a:pPr>
            <a:r>
              <a:rPr sz="1575" b="0">
                <a:solidFill>
                  <a:srgbClr val="5E6B70"/>
                </a:solidFill>
                <a:latin typeface="Arial"/>
                <a:ea typeface="Arial"/>
                <a:cs typeface="Arial"/>
              </a:rPr>
              <a:t>El análisis reconoce desempeño, gestión, controles, monitoreo, capacidad de respuesta y liderazgo institucional.</a:t>
            </a:r>
          </a:p>
        </p:txBody>
      </p:sp>
      <p:sp>
        <p:nvSpPr>
          <p:cNvPr id="8" name="Conector recto 7">
            <a:extLst>
              <a:ext uri="{FF2B5EF4-FFF2-40B4-BE49-F238E27FC236}">
                <a16:creationId xmlns:a16="http://schemas.microsoft.com/office/drawing/2014/main" id="{4A64F106-8BC7-4E26-BEA2-9D1D2BDB02C0}"/>
              </a:ext>
            </a:extLst>
          </p:cNvPr>
          <p:cNvSpPr>
            <a:spLocks noGrp="1"/>
          </p:cNvSpPr>
          <p:nvPr/>
        </p:nvSpPr>
        <p:spPr>
          <a:xfrm>
            <a:off x="1257300" y="2181225"/>
            <a:ext cx="10020300" cy="0"/>
          </a:xfrm>
          <a:prstGeom prst="line">
            <a:avLst/>
          </a:prstGeom>
          <a:noFill/>
          <a:ln w="9525">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F282E5CA-34C2-4BDC-A710-B58364DB23D3}"/>
              </a:ext>
            </a:extLst>
          </p:cNvPr>
          <p:cNvSpPr>
            <a:spLocks noGrp="1"/>
          </p:cNvSpPr>
          <p:nvPr/>
        </p:nvSpPr>
        <p:spPr>
          <a:xfrm>
            <a:off x="628650" y="2647950"/>
            <a:ext cx="476250" cy="419100"/>
          </a:xfrm>
          <a:prstGeom prst="rect">
            <a:avLst/>
          </a:prstGeom>
          <a:noFill/>
          <a:ln w="0">
            <a:noFill/>
          </a:ln>
        </p:spPr>
        <p:txBody>
          <a:bodyPr wrap="square" lIns="0" tIns="0" rIns="0" bIns="0" anchor="t">
            <a:noAutofit/>
          </a:bodyPr>
          <a:lstStyle/>
          <a:p>
            <a:pPr algn="l">
              <a:lnSpc>
                <a:spcPct val="105000"/>
              </a:lnSpc>
              <a:buNone/>
              <a:defRPr sz="2400" b="1">
                <a:solidFill>
                  <a:srgbClr val="0D5661"/>
                </a:solidFill>
                <a:latin typeface="Arial"/>
                <a:ea typeface="Arial"/>
                <a:cs typeface="Arial"/>
              </a:defRPr>
            </a:pPr>
            <a:r>
              <a:rPr sz="2400" b="1">
                <a:solidFill>
                  <a:srgbClr val="0D5661"/>
                </a:solidFill>
                <a:latin typeface="Arial"/>
                <a:ea typeface="Arial"/>
                <a:cs typeface="Arial"/>
              </a:rPr>
              <a:t>2</a:t>
            </a:r>
          </a:p>
        </p:txBody>
      </p:sp>
      <p:sp>
        <p:nvSpPr>
          <p:cNvPr id="10" name="Rectángulo 9">
            <a:extLst>
              <a:ext uri="{FF2B5EF4-FFF2-40B4-BE49-F238E27FC236}">
                <a16:creationId xmlns:a16="http://schemas.microsoft.com/office/drawing/2014/main" id="{70986557-AA54-4089-B14C-BEF5B54939FF}"/>
              </a:ext>
            </a:extLst>
          </p:cNvPr>
          <p:cNvSpPr>
            <a:spLocks noGrp="1"/>
          </p:cNvSpPr>
          <p:nvPr/>
        </p:nvSpPr>
        <p:spPr>
          <a:xfrm>
            <a:off x="1257300" y="2647950"/>
            <a:ext cx="3905250" cy="342900"/>
          </a:xfrm>
          <a:prstGeom prst="rect">
            <a:avLst/>
          </a:prstGeom>
          <a:noFill/>
          <a:ln w="0">
            <a:noFill/>
          </a:ln>
        </p:spPr>
        <p:txBody>
          <a:bodyPr wrap="square" lIns="0" tIns="0" rIns="0" bIns="0" anchor="t">
            <a:noAutofit/>
          </a:bodyPr>
          <a:lstStyle/>
          <a:p>
            <a:pPr algn="l">
              <a:lnSpc>
                <a:spcPct val="105000"/>
              </a:lnSpc>
              <a:buNone/>
              <a:defRPr sz="1875" b="1">
                <a:solidFill>
                  <a:srgbClr val="18323D"/>
                </a:solidFill>
                <a:latin typeface="Arial"/>
                <a:ea typeface="Arial"/>
                <a:cs typeface="Arial"/>
              </a:defRPr>
            </a:pPr>
            <a:r>
              <a:rPr sz="1875" b="1">
                <a:solidFill>
                  <a:srgbClr val="18323D"/>
                </a:solidFill>
                <a:latin typeface="Arial"/>
                <a:ea typeface="Arial"/>
                <a:cs typeface="Arial"/>
              </a:rPr>
              <a:t>Persisten aspectos por fortalecer</a:t>
            </a:r>
          </a:p>
        </p:txBody>
      </p:sp>
      <p:sp>
        <p:nvSpPr>
          <p:cNvPr id="11" name="Rectángulo 10">
            <a:extLst>
              <a:ext uri="{FF2B5EF4-FFF2-40B4-BE49-F238E27FC236}">
                <a16:creationId xmlns:a16="http://schemas.microsoft.com/office/drawing/2014/main" id="{C01F5BA7-80F4-4CB9-A07C-0BA9BA210781}"/>
              </a:ext>
            </a:extLst>
          </p:cNvPr>
          <p:cNvSpPr>
            <a:spLocks noGrp="1"/>
          </p:cNvSpPr>
          <p:nvPr/>
        </p:nvSpPr>
        <p:spPr>
          <a:xfrm>
            <a:off x="5257800" y="2628900"/>
            <a:ext cx="6019800" cy="685800"/>
          </a:xfrm>
          <a:prstGeom prst="rect">
            <a:avLst/>
          </a:prstGeom>
          <a:noFill/>
          <a:ln w="0">
            <a:noFill/>
          </a:ln>
        </p:spPr>
        <p:txBody>
          <a:bodyPr wrap="square" lIns="0" tIns="0" rIns="0" bIns="0" anchor="t">
            <a:noAutofit/>
          </a:bodyPr>
          <a:lstStyle/>
          <a:p>
            <a:pPr algn="l">
              <a:lnSpc>
                <a:spcPct val="108000"/>
              </a:lnSpc>
              <a:buNone/>
              <a:defRPr sz="1575" b="0">
                <a:solidFill>
                  <a:srgbClr val="5E6B70"/>
                </a:solidFill>
                <a:latin typeface="Arial"/>
                <a:ea typeface="Arial"/>
                <a:cs typeface="Arial"/>
              </a:defRPr>
            </a:pPr>
            <a:r>
              <a:rPr sz="1575" b="0">
                <a:solidFill>
                  <a:srgbClr val="5E6B70"/>
                </a:solidFill>
                <a:latin typeface="Arial"/>
                <a:ea typeface="Arial"/>
                <a:cs typeface="Arial"/>
              </a:rPr>
              <a:t>Las brechas y observaciones identificadas requieren seguimiento. No equivalen automáticamente a ausencia de capacidad institucional.</a:t>
            </a:r>
          </a:p>
        </p:txBody>
      </p:sp>
      <p:sp>
        <p:nvSpPr>
          <p:cNvPr id="12" name="Conector recto 11">
            <a:extLst>
              <a:ext uri="{FF2B5EF4-FFF2-40B4-BE49-F238E27FC236}">
                <a16:creationId xmlns:a16="http://schemas.microsoft.com/office/drawing/2014/main" id="{0187E72A-0F51-4A46-97D6-736A0B12EFC8}"/>
              </a:ext>
            </a:extLst>
          </p:cNvPr>
          <p:cNvSpPr>
            <a:spLocks noGrp="1"/>
          </p:cNvSpPr>
          <p:nvPr/>
        </p:nvSpPr>
        <p:spPr>
          <a:xfrm>
            <a:off x="1257300" y="3438525"/>
            <a:ext cx="10020300" cy="0"/>
          </a:xfrm>
          <a:prstGeom prst="line">
            <a:avLst/>
          </a:prstGeom>
          <a:noFill/>
          <a:ln w="9525">
            <a:solidFill>
              <a:srgbClr val="CFD9D8"/>
            </a:solidFill>
            <a:prstDash val="solid"/>
          </a:ln>
        </p:spPr>
        <p:txBody>
          <a:bodyPr/>
          <a:lstStyle/>
          <a:p>
            <a:endParaRPr/>
          </a:p>
        </p:txBody>
      </p:sp>
      <p:sp>
        <p:nvSpPr>
          <p:cNvPr id="13" name="Rectángulo 12">
            <a:extLst>
              <a:ext uri="{FF2B5EF4-FFF2-40B4-BE49-F238E27FC236}">
                <a16:creationId xmlns:a16="http://schemas.microsoft.com/office/drawing/2014/main" id="{3964785A-2335-48AF-AB45-F0AC0FC9D33C}"/>
              </a:ext>
            </a:extLst>
          </p:cNvPr>
          <p:cNvSpPr>
            <a:spLocks noGrp="1"/>
          </p:cNvSpPr>
          <p:nvPr/>
        </p:nvSpPr>
        <p:spPr>
          <a:xfrm>
            <a:off x="628650" y="3905250"/>
            <a:ext cx="476250" cy="419100"/>
          </a:xfrm>
          <a:prstGeom prst="rect">
            <a:avLst/>
          </a:prstGeom>
          <a:noFill/>
          <a:ln w="0">
            <a:noFill/>
          </a:ln>
        </p:spPr>
        <p:txBody>
          <a:bodyPr wrap="square" lIns="0" tIns="0" rIns="0" bIns="0" anchor="t">
            <a:noAutofit/>
          </a:bodyPr>
          <a:lstStyle/>
          <a:p>
            <a:pPr algn="l">
              <a:lnSpc>
                <a:spcPct val="105000"/>
              </a:lnSpc>
              <a:buNone/>
              <a:defRPr sz="2400" b="1">
                <a:solidFill>
                  <a:srgbClr val="0D5661"/>
                </a:solidFill>
                <a:latin typeface="Arial"/>
                <a:ea typeface="Arial"/>
                <a:cs typeface="Arial"/>
              </a:defRPr>
            </a:pPr>
            <a:r>
              <a:rPr sz="2400" b="1">
                <a:solidFill>
                  <a:srgbClr val="0D5661"/>
                </a:solidFill>
                <a:latin typeface="Arial"/>
                <a:ea typeface="Arial"/>
                <a:cs typeface="Arial"/>
              </a:rPr>
              <a:t>3</a:t>
            </a:r>
          </a:p>
        </p:txBody>
      </p:sp>
      <p:sp>
        <p:nvSpPr>
          <p:cNvPr id="14" name="Rectángulo 13">
            <a:extLst>
              <a:ext uri="{FF2B5EF4-FFF2-40B4-BE49-F238E27FC236}">
                <a16:creationId xmlns:a16="http://schemas.microsoft.com/office/drawing/2014/main" id="{DA1BDD85-070A-4171-AD5A-22073ED5BCDD}"/>
              </a:ext>
            </a:extLst>
          </p:cNvPr>
          <p:cNvSpPr>
            <a:spLocks noGrp="1"/>
          </p:cNvSpPr>
          <p:nvPr/>
        </p:nvSpPr>
        <p:spPr>
          <a:xfrm>
            <a:off x="1257300" y="3905250"/>
            <a:ext cx="3905250" cy="342900"/>
          </a:xfrm>
          <a:prstGeom prst="rect">
            <a:avLst/>
          </a:prstGeom>
          <a:noFill/>
          <a:ln w="0">
            <a:noFill/>
          </a:ln>
        </p:spPr>
        <p:txBody>
          <a:bodyPr wrap="square" lIns="0" tIns="0" rIns="0" bIns="0" anchor="t">
            <a:noAutofit/>
          </a:bodyPr>
          <a:lstStyle/>
          <a:p>
            <a:pPr algn="l">
              <a:lnSpc>
                <a:spcPct val="105000"/>
              </a:lnSpc>
              <a:buNone/>
              <a:defRPr sz="1875" b="1">
                <a:solidFill>
                  <a:srgbClr val="18323D"/>
                </a:solidFill>
                <a:latin typeface="Arial"/>
                <a:ea typeface="Arial"/>
                <a:cs typeface="Arial"/>
              </a:defRPr>
            </a:pPr>
            <a:r>
              <a:rPr sz="1875" b="1">
                <a:solidFill>
                  <a:srgbClr val="18323D"/>
                </a:solidFill>
                <a:latin typeface="Arial"/>
                <a:ea typeface="Arial"/>
                <a:cs typeface="Arial"/>
              </a:rPr>
              <a:t>La sostenibilidad requiere atención diferenciada</a:t>
            </a:r>
          </a:p>
        </p:txBody>
      </p:sp>
      <p:sp>
        <p:nvSpPr>
          <p:cNvPr id="15" name="Rectángulo 14">
            <a:extLst>
              <a:ext uri="{FF2B5EF4-FFF2-40B4-BE49-F238E27FC236}">
                <a16:creationId xmlns:a16="http://schemas.microsoft.com/office/drawing/2014/main" id="{E4E617EC-5344-4EF6-A960-7D48F42FC90B}"/>
              </a:ext>
            </a:extLst>
          </p:cNvPr>
          <p:cNvSpPr>
            <a:spLocks noGrp="1"/>
          </p:cNvSpPr>
          <p:nvPr/>
        </p:nvSpPr>
        <p:spPr>
          <a:xfrm>
            <a:off x="5257800" y="3886200"/>
            <a:ext cx="6019800" cy="685800"/>
          </a:xfrm>
          <a:prstGeom prst="rect">
            <a:avLst/>
          </a:prstGeom>
          <a:noFill/>
          <a:ln w="0">
            <a:noFill/>
          </a:ln>
        </p:spPr>
        <p:txBody>
          <a:bodyPr wrap="square" lIns="0" tIns="0" rIns="0" bIns="0" anchor="t">
            <a:noAutofit/>
          </a:bodyPr>
          <a:lstStyle/>
          <a:p>
            <a:pPr algn="l">
              <a:lnSpc>
                <a:spcPct val="108000"/>
              </a:lnSpc>
              <a:buNone/>
              <a:defRPr sz="1575" b="0">
                <a:solidFill>
                  <a:srgbClr val="5E6B70"/>
                </a:solidFill>
                <a:latin typeface="Arial"/>
                <a:ea typeface="Arial"/>
                <a:cs typeface="Arial"/>
              </a:defRPr>
            </a:pPr>
            <a:r>
              <a:rPr sz="1575" b="0">
                <a:solidFill>
                  <a:srgbClr val="5E6B70"/>
                </a:solidFill>
                <a:latin typeface="Arial"/>
                <a:ea typeface="Arial"/>
                <a:cs typeface="Arial"/>
              </a:rPr>
              <a:t>La dimensión 6 examina condiciones futuras para sostener las intervenciones durante el CS8.</a:t>
            </a:r>
          </a:p>
        </p:txBody>
      </p:sp>
      <p:sp>
        <p:nvSpPr>
          <p:cNvPr id="16" name="Rectángulo 15">
            <a:extLst>
              <a:ext uri="{FF2B5EF4-FFF2-40B4-BE49-F238E27FC236}">
                <a16:creationId xmlns:a16="http://schemas.microsoft.com/office/drawing/2014/main" id="{94E9C805-3582-4D57-9BFC-B90F3AA4543E}"/>
              </a:ext>
            </a:extLst>
          </p:cNvPr>
          <p:cNvSpPr>
            <a:spLocks noGrp="1"/>
          </p:cNvSpPr>
          <p:nvPr/>
        </p:nvSpPr>
        <p:spPr>
          <a:xfrm>
            <a:off x="609600" y="5219700"/>
            <a:ext cx="10972800" cy="990600"/>
          </a:xfrm>
          <a:prstGeom prst="rect">
            <a:avLst/>
          </a:prstGeom>
          <a:solidFill>
            <a:srgbClr val="F5EDD8"/>
          </a:solidFill>
          <a:ln w="0">
            <a:noFill/>
          </a:ln>
        </p:spPr>
        <p:txBody>
          <a:bodyPr wrap="square" lIns="228600" tIns="114300" rIns="228600" bIns="114300" anchor="ctr">
            <a:noAutofit/>
          </a:bodyPr>
          <a:lstStyle/>
          <a:p>
            <a:pPr algn="ctr">
              <a:buNone/>
              <a:defRPr sz="1800" b="1">
                <a:solidFill>
                  <a:srgbClr val="76561B"/>
                </a:solidFill>
                <a:latin typeface="Arial"/>
                <a:ea typeface="Arial"/>
                <a:cs typeface="Arial"/>
              </a:defRPr>
            </a:pPr>
            <a:r>
              <a:rPr sz="1800" b="1">
                <a:solidFill>
                  <a:srgbClr val="76561B"/>
                </a:solidFill>
                <a:latin typeface="Arial"/>
                <a:ea typeface="Arial"/>
                <a:cs typeface="Arial"/>
              </a:rPr>
              <a:t>Las dimensiones no son votos. La valoración de la dimensión 6 tampoco anula las capacidades reconocidas en las otras cinco.</a:t>
            </a:r>
          </a:p>
        </p:txBody>
      </p:sp>
      <p:sp>
        <p:nvSpPr>
          <p:cNvPr id="17" name="Conector recto 16">
            <a:extLst>
              <a:ext uri="{FF2B5EF4-FFF2-40B4-BE49-F238E27FC236}">
                <a16:creationId xmlns:a16="http://schemas.microsoft.com/office/drawing/2014/main" id="{874E95E5-550E-4261-91E8-2AF70BAD76DC}"/>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8" name="Rectángulo 17">
            <a:extLst>
              <a:ext uri="{FF2B5EF4-FFF2-40B4-BE49-F238E27FC236}">
                <a16:creationId xmlns:a16="http://schemas.microsoft.com/office/drawing/2014/main" id="{1A09DA0E-BAC0-40F5-85F5-AAED1B7D3718}"/>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40" name="Imagen 39"/>
          <p:cNvPicPr>
            <a:picLocks noChangeAspect="1"/>
          </p:cNvPicPr>
          <p:nvPr/>
        </p:nvPicPr>
        <p:blipFill>
          <a:blip r:embed="rId3"/>
          <a:stretch/>
        </p:blipFill>
        <p:spPr>
          <a:xfrm>
            <a:off x="209550" y="135790"/>
            <a:ext cx="1123950" cy="414220"/>
          </a:xfrm>
          <a:prstGeom prst="rect">
            <a:avLst/>
          </a:prstGeom>
        </p:spPr>
      </p:pic>
      <p:pic>
        <p:nvPicPr>
          <p:cNvPr id="41" name="Imagen 4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2100469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90CDE276-CB9A-49C9-80F9-FFC52A6C341B}"/>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Compromisos sugeridos para el Pleno</a:t>
            </a:r>
          </a:p>
        </p:txBody>
      </p:sp>
      <p:sp>
        <p:nvSpPr>
          <p:cNvPr id="2" name="Rectángulo 1">
            <a:extLst>
              <a:ext uri="{FF2B5EF4-FFF2-40B4-BE49-F238E27FC236}">
                <a16:creationId xmlns:a16="http://schemas.microsoft.com/office/drawing/2014/main" id="{22EC3FE8-678E-4A71-B6B8-D486293F8C56}"/>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ANTES DE LA DECISIÓN</a:t>
            </a:r>
          </a:p>
        </p:txBody>
      </p:sp>
      <p:sp>
        <p:nvSpPr>
          <p:cNvPr id="3" name="Rectángulo 2">
            <a:extLst>
              <a:ext uri="{FF2B5EF4-FFF2-40B4-BE49-F238E27FC236}">
                <a16:creationId xmlns:a16="http://schemas.microsoft.com/office/drawing/2014/main" id="{E5E43949-A2A2-4C05-8E86-FC2D71E1A3E3}"/>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16</a:t>
            </a:r>
          </a:p>
        </p:txBody>
      </p:sp>
      <p:sp>
        <p:nvSpPr>
          <p:cNvPr id="4" name="Conector recto 3">
            <a:extLst>
              <a:ext uri="{FF2B5EF4-FFF2-40B4-BE49-F238E27FC236}">
                <a16:creationId xmlns:a16="http://schemas.microsoft.com/office/drawing/2014/main" id="{29E75D5E-0AC1-46F7-8378-5D0E029C69D9}"/>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D8EB499B-1267-419F-B0FB-7A501D8B3AFF}"/>
              </a:ext>
            </a:extLst>
          </p:cNvPr>
          <p:cNvSpPr>
            <a:spLocks noGrp="1"/>
          </p:cNvSpPr>
          <p:nvPr/>
        </p:nvSpPr>
        <p:spPr>
          <a:xfrm>
            <a:off x="609600" y="1219200"/>
            <a:ext cx="10972800" cy="552450"/>
          </a:xfrm>
          <a:prstGeom prst="rect">
            <a:avLst/>
          </a:prstGeom>
          <a:noFill/>
          <a:ln w="0">
            <a:noFill/>
          </a:ln>
        </p:spPr>
        <p:txBody>
          <a:bodyPr wrap="square" lIns="0" tIns="0" rIns="0" bIns="0" anchor="t">
            <a:noAutofit/>
          </a:bodyPr>
          <a:lstStyle/>
          <a:p>
            <a:pPr algn="l">
              <a:lnSpc>
                <a:spcPct val="105000"/>
              </a:lnSpc>
              <a:buNone/>
              <a:defRPr sz="1650" b="0">
                <a:solidFill>
                  <a:srgbClr val="5E6B70"/>
                </a:solidFill>
                <a:latin typeface="Arial"/>
                <a:ea typeface="Arial"/>
                <a:cs typeface="Arial"/>
              </a:defRPr>
            </a:pPr>
            <a:r>
              <a:rPr sz="1650" b="0">
                <a:solidFill>
                  <a:srgbClr val="5E6B70"/>
                </a:solidFill>
                <a:latin typeface="Arial"/>
                <a:ea typeface="Arial"/>
                <a:cs typeface="Arial"/>
              </a:rPr>
              <a:t>El Comité propone compromisos de seguimiento derivados de los hallazgos. Su incorporación corresponde a la consideración del Pleno.</a:t>
            </a:r>
          </a:p>
        </p:txBody>
      </p:sp>
      <p:sp>
        <p:nvSpPr>
          <p:cNvPr id="6" name="Rectángulo 5">
            <a:extLst>
              <a:ext uri="{FF2B5EF4-FFF2-40B4-BE49-F238E27FC236}">
                <a16:creationId xmlns:a16="http://schemas.microsoft.com/office/drawing/2014/main" id="{FBDBDC67-AFB6-4615-AC63-6B18A9056121}"/>
              </a:ext>
            </a:extLst>
          </p:cNvPr>
          <p:cNvSpPr>
            <a:spLocks noGrp="1"/>
          </p:cNvSpPr>
          <p:nvPr/>
        </p:nvSpPr>
        <p:spPr>
          <a:xfrm>
            <a:off x="628650" y="1847850"/>
            <a:ext cx="514350" cy="514350"/>
          </a:xfrm>
          <a:prstGeom prst="rect">
            <a:avLst/>
          </a:prstGeom>
          <a:noFill/>
          <a:ln w="0">
            <a:noFill/>
          </a:ln>
        </p:spPr>
        <p:txBody>
          <a:bodyPr wrap="square" lIns="0" tIns="0" rIns="0" bIns="0" anchor="t">
            <a:noAutofit/>
          </a:bodyPr>
          <a:lstStyle/>
          <a:p>
            <a:pPr algn="l">
              <a:lnSpc>
                <a:spcPct val="105000"/>
              </a:lnSpc>
              <a:buNone/>
              <a:defRPr sz="2700" b="1">
                <a:solidFill>
                  <a:srgbClr val="C7922E"/>
                </a:solidFill>
                <a:latin typeface="Arial"/>
                <a:ea typeface="Arial"/>
                <a:cs typeface="Arial"/>
              </a:defRPr>
            </a:pPr>
            <a:r>
              <a:rPr sz="2700" b="1">
                <a:solidFill>
                  <a:srgbClr val="C7922E"/>
                </a:solidFill>
                <a:latin typeface="Arial"/>
                <a:ea typeface="Arial"/>
                <a:cs typeface="Arial"/>
              </a:rPr>
              <a:t>1</a:t>
            </a:r>
          </a:p>
        </p:txBody>
      </p:sp>
      <p:sp>
        <p:nvSpPr>
          <p:cNvPr id="7" name="Rectángulo 6">
            <a:extLst>
              <a:ext uri="{FF2B5EF4-FFF2-40B4-BE49-F238E27FC236}">
                <a16:creationId xmlns:a16="http://schemas.microsoft.com/office/drawing/2014/main" id="{F7460CDF-F4B9-4FD1-A554-F9E6A4E339FE}"/>
              </a:ext>
            </a:extLst>
          </p:cNvPr>
          <p:cNvSpPr>
            <a:spLocks noGrp="1"/>
          </p:cNvSpPr>
          <p:nvPr/>
        </p:nvSpPr>
        <p:spPr>
          <a:xfrm>
            <a:off x="1314450" y="1847850"/>
            <a:ext cx="9239250" cy="34290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Continuidad y sostenibilidad</a:t>
            </a:r>
          </a:p>
        </p:txBody>
      </p:sp>
      <p:sp>
        <p:nvSpPr>
          <p:cNvPr id="8" name="Rectángulo 7">
            <a:extLst>
              <a:ext uri="{FF2B5EF4-FFF2-40B4-BE49-F238E27FC236}">
                <a16:creationId xmlns:a16="http://schemas.microsoft.com/office/drawing/2014/main" id="{A6CE095A-A88D-4C9D-A298-63745460742B}"/>
              </a:ext>
            </a:extLst>
          </p:cNvPr>
          <p:cNvSpPr>
            <a:spLocks noGrp="1"/>
          </p:cNvSpPr>
          <p:nvPr/>
        </p:nvSpPr>
        <p:spPr>
          <a:xfrm>
            <a:off x="1314450" y="2266950"/>
            <a:ext cx="9696450" cy="838200"/>
          </a:xfrm>
          <a:prstGeom prst="rect">
            <a:avLst/>
          </a:prstGeom>
          <a:noFill/>
          <a:ln w="0">
            <a:noFill/>
          </a:ln>
        </p:spPr>
        <p:txBody>
          <a:bodyPr wrap="square" lIns="0" tIns="0" rIns="0" bIns="0" anchor="t">
            <a:noAutofit/>
          </a:bodyPr>
          <a:lstStyle/>
          <a:p>
            <a:pPr algn="l">
              <a:lnSpc>
                <a:spcPct val="108000"/>
              </a:lnSpc>
              <a:buNone/>
              <a:defRPr sz="1575" b="0">
                <a:solidFill>
                  <a:srgbClr val="18323D"/>
                </a:solidFill>
                <a:latin typeface="Arial"/>
                <a:ea typeface="Arial"/>
                <a:cs typeface="Arial"/>
              </a:defRPr>
            </a:pPr>
            <a:r>
              <a:rPr sz="1575" b="0">
                <a:solidFill>
                  <a:srgbClr val="18323D"/>
                </a:solidFill>
                <a:latin typeface="Arial"/>
                <a:ea typeface="Arial"/>
                <a:cs typeface="Arial"/>
              </a:rPr>
              <a:t>Definir y documentar las condiciones institucionales, financieras y operativas para sostener las intervenciones prioritarias de VIH y TB, con atención al financiamiento nacional y al cofinanciamiento.</a:t>
            </a:r>
          </a:p>
        </p:txBody>
      </p:sp>
      <p:sp>
        <p:nvSpPr>
          <p:cNvPr id="9" name="Conector recto 8">
            <a:extLst>
              <a:ext uri="{FF2B5EF4-FFF2-40B4-BE49-F238E27FC236}">
                <a16:creationId xmlns:a16="http://schemas.microsoft.com/office/drawing/2014/main" id="{13E81060-5B66-45B9-A277-A028A791EDAB}"/>
              </a:ext>
            </a:extLst>
          </p:cNvPr>
          <p:cNvSpPr>
            <a:spLocks noGrp="1"/>
          </p:cNvSpPr>
          <p:nvPr/>
        </p:nvSpPr>
        <p:spPr>
          <a:xfrm>
            <a:off x="1314450" y="3105150"/>
            <a:ext cx="9696450" cy="0"/>
          </a:xfrm>
          <a:prstGeom prst="line">
            <a:avLst/>
          </a:prstGeom>
          <a:noFill/>
          <a:ln w="9525">
            <a:solidFill>
              <a:srgbClr val="CFD9D8"/>
            </a:solidFill>
            <a:prstDash val="solid"/>
          </a:ln>
        </p:spPr>
        <p:txBody>
          <a:bodyPr/>
          <a:lstStyle/>
          <a:p>
            <a:endParaRPr/>
          </a:p>
        </p:txBody>
      </p:sp>
      <p:sp>
        <p:nvSpPr>
          <p:cNvPr id="10" name="Rectángulo 9">
            <a:extLst>
              <a:ext uri="{FF2B5EF4-FFF2-40B4-BE49-F238E27FC236}">
                <a16:creationId xmlns:a16="http://schemas.microsoft.com/office/drawing/2014/main" id="{0AAB0CEA-BE21-49F2-93AA-D265972BB3E9}"/>
              </a:ext>
            </a:extLst>
          </p:cNvPr>
          <p:cNvSpPr>
            <a:spLocks noGrp="1"/>
          </p:cNvSpPr>
          <p:nvPr/>
        </p:nvSpPr>
        <p:spPr>
          <a:xfrm>
            <a:off x="628650" y="3228975"/>
            <a:ext cx="514350" cy="514350"/>
          </a:xfrm>
          <a:prstGeom prst="rect">
            <a:avLst/>
          </a:prstGeom>
          <a:noFill/>
          <a:ln w="0">
            <a:noFill/>
          </a:ln>
        </p:spPr>
        <p:txBody>
          <a:bodyPr wrap="square" lIns="0" tIns="0" rIns="0" bIns="0" anchor="t">
            <a:noAutofit/>
          </a:bodyPr>
          <a:lstStyle/>
          <a:p>
            <a:pPr algn="l">
              <a:lnSpc>
                <a:spcPct val="105000"/>
              </a:lnSpc>
              <a:buNone/>
              <a:defRPr sz="2700" b="1">
                <a:solidFill>
                  <a:srgbClr val="C7922E"/>
                </a:solidFill>
                <a:latin typeface="Arial"/>
                <a:ea typeface="Arial"/>
                <a:cs typeface="Arial"/>
              </a:defRPr>
            </a:pPr>
            <a:r>
              <a:rPr sz="2700" b="1">
                <a:solidFill>
                  <a:srgbClr val="C7922E"/>
                </a:solidFill>
                <a:latin typeface="Arial"/>
                <a:ea typeface="Arial"/>
                <a:cs typeface="Arial"/>
              </a:rPr>
              <a:t>2</a:t>
            </a:r>
          </a:p>
        </p:txBody>
      </p:sp>
      <p:sp>
        <p:nvSpPr>
          <p:cNvPr id="11" name="Rectángulo 10">
            <a:extLst>
              <a:ext uri="{FF2B5EF4-FFF2-40B4-BE49-F238E27FC236}">
                <a16:creationId xmlns:a16="http://schemas.microsoft.com/office/drawing/2014/main" id="{6D34C997-B17B-4052-9F57-296B0A9B5912}"/>
              </a:ext>
            </a:extLst>
          </p:cNvPr>
          <p:cNvSpPr>
            <a:spLocks noGrp="1"/>
          </p:cNvSpPr>
          <p:nvPr/>
        </p:nvSpPr>
        <p:spPr>
          <a:xfrm>
            <a:off x="1314450" y="3228975"/>
            <a:ext cx="9239250" cy="34290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Recurso humano e integración de intervenciones</a:t>
            </a:r>
          </a:p>
        </p:txBody>
      </p:sp>
      <p:sp>
        <p:nvSpPr>
          <p:cNvPr id="12" name="Rectángulo 11">
            <a:extLst>
              <a:ext uri="{FF2B5EF4-FFF2-40B4-BE49-F238E27FC236}">
                <a16:creationId xmlns:a16="http://schemas.microsoft.com/office/drawing/2014/main" id="{681B297E-3A3D-43FA-B9BE-4E8177305D2E}"/>
              </a:ext>
            </a:extLst>
          </p:cNvPr>
          <p:cNvSpPr>
            <a:spLocks noGrp="1"/>
          </p:cNvSpPr>
          <p:nvPr/>
        </p:nvSpPr>
        <p:spPr>
          <a:xfrm>
            <a:off x="1314450" y="3648075"/>
            <a:ext cx="9696450" cy="838200"/>
          </a:xfrm>
          <a:prstGeom prst="rect">
            <a:avLst/>
          </a:prstGeom>
          <a:noFill/>
          <a:ln w="0">
            <a:noFill/>
          </a:ln>
        </p:spPr>
        <p:txBody>
          <a:bodyPr wrap="square" lIns="0" tIns="0" rIns="0" bIns="0" anchor="t">
            <a:noAutofit/>
          </a:bodyPr>
          <a:lstStyle/>
          <a:p>
            <a:pPr algn="l">
              <a:lnSpc>
                <a:spcPct val="108000"/>
              </a:lnSpc>
              <a:buNone/>
              <a:defRPr sz="1575" b="0">
                <a:solidFill>
                  <a:srgbClr val="18323D"/>
                </a:solidFill>
                <a:latin typeface="Arial"/>
                <a:ea typeface="Arial"/>
                <a:cs typeface="Arial"/>
              </a:defRPr>
            </a:pPr>
            <a:r>
              <a:rPr sz="1575" b="0">
                <a:solidFill>
                  <a:srgbClr val="18323D"/>
                </a:solidFill>
                <a:latin typeface="Arial"/>
                <a:ea typeface="Arial"/>
                <a:cs typeface="Arial"/>
              </a:rPr>
              <a:t>Definir las condiciones para disponer de recurso humano e integrar de forma sostenible las estrategias comunitarias y digitales en la respuesta nacional.</a:t>
            </a:r>
          </a:p>
        </p:txBody>
      </p:sp>
      <p:sp>
        <p:nvSpPr>
          <p:cNvPr id="13" name="Conector recto 12">
            <a:extLst>
              <a:ext uri="{FF2B5EF4-FFF2-40B4-BE49-F238E27FC236}">
                <a16:creationId xmlns:a16="http://schemas.microsoft.com/office/drawing/2014/main" id="{EEAAB5AB-498B-4BF1-A1B4-306D40114C41}"/>
              </a:ext>
            </a:extLst>
          </p:cNvPr>
          <p:cNvSpPr>
            <a:spLocks noGrp="1"/>
          </p:cNvSpPr>
          <p:nvPr/>
        </p:nvSpPr>
        <p:spPr>
          <a:xfrm>
            <a:off x="1314450" y="4486275"/>
            <a:ext cx="9696450" cy="0"/>
          </a:xfrm>
          <a:prstGeom prst="line">
            <a:avLst/>
          </a:prstGeom>
          <a:noFill/>
          <a:ln w="9525">
            <a:solidFill>
              <a:srgbClr val="CFD9D8"/>
            </a:solidFill>
            <a:prstDash val="solid"/>
          </a:ln>
        </p:spPr>
        <p:txBody>
          <a:bodyPr/>
          <a:lstStyle/>
          <a:p>
            <a:endParaRPr/>
          </a:p>
        </p:txBody>
      </p:sp>
      <p:sp>
        <p:nvSpPr>
          <p:cNvPr id="14" name="Rectángulo 13">
            <a:extLst>
              <a:ext uri="{FF2B5EF4-FFF2-40B4-BE49-F238E27FC236}">
                <a16:creationId xmlns:a16="http://schemas.microsoft.com/office/drawing/2014/main" id="{CB0DAF13-4E95-4CF1-B024-D6A0C0E80221}"/>
              </a:ext>
            </a:extLst>
          </p:cNvPr>
          <p:cNvSpPr>
            <a:spLocks noGrp="1"/>
          </p:cNvSpPr>
          <p:nvPr/>
        </p:nvSpPr>
        <p:spPr>
          <a:xfrm>
            <a:off x="628650" y="4610100"/>
            <a:ext cx="514350" cy="514350"/>
          </a:xfrm>
          <a:prstGeom prst="rect">
            <a:avLst/>
          </a:prstGeom>
          <a:noFill/>
          <a:ln w="0">
            <a:noFill/>
          </a:ln>
        </p:spPr>
        <p:txBody>
          <a:bodyPr wrap="square" lIns="0" tIns="0" rIns="0" bIns="0" anchor="t">
            <a:noAutofit/>
          </a:bodyPr>
          <a:lstStyle/>
          <a:p>
            <a:pPr algn="l">
              <a:lnSpc>
                <a:spcPct val="105000"/>
              </a:lnSpc>
              <a:buNone/>
              <a:defRPr sz="2700" b="1">
                <a:solidFill>
                  <a:srgbClr val="C7922E"/>
                </a:solidFill>
                <a:latin typeface="Arial"/>
                <a:ea typeface="Arial"/>
                <a:cs typeface="Arial"/>
              </a:defRPr>
            </a:pPr>
            <a:r>
              <a:rPr sz="2700" b="1">
                <a:solidFill>
                  <a:srgbClr val="C7922E"/>
                </a:solidFill>
                <a:latin typeface="Arial"/>
                <a:ea typeface="Arial"/>
                <a:cs typeface="Arial"/>
              </a:rPr>
              <a:t>3</a:t>
            </a:r>
          </a:p>
        </p:txBody>
      </p:sp>
      <p:sp>
        <p:nvSpPr>
          <p:cNvPr id="15" name="Rectángulo 14">
            <a:extLst>
              <a:ext uri="{FF2B5EF4-FFF2-40B4-BE49-F238E27FC236}">
                <a16:creationId xmlns:a16="http://schemas.microsoft.com/office/drawing/2014/main" id="{9235F6EC-9AEA-4563-B7C0-7048C4E0088F}"/>
              </a:ext>
            </a:extLst>
          </p:cNvPr>
          <p:cNvSpPr>
            <a:spLocks noGrp="1"/>
          </p:cNvSpPr>
          <p:nvPr/>
        </p:nvSpPr>
        <p:spPr>
          <a:xfrm>
            <a:off x="1314450" y="4610100"/>
            <a:ext cx="9239250" cy="342900"/>
          </a:xfrm>
          <a:prstGeom prst="rect">
            <a:avLst/>
          </a:prstGeom>
          <a:noFill/>
          <a:ln w="0">
            <a:noFill/>
          </a:ln>
        </p:spPr>
        <p:txBody>
          <a:bodyPr wrap="square" lIns="0" tIns="0" rIns="0" bIns="0" anchor="t">
            <a:noAutofit/>
          </a:bodyPr>
          <a:lstStyle/>
          <a:p>
            <a:pPr algn="l">
              <a:lnSpc>
                <a:spcPct val="105000"/>
              </a:lnSpc>
              <a:buNone/>
              <a:defRPr sz="1875" b="1">
                <a:solidFill>
                  <a:srgbClr val="0D5661"/>
                </a:solidFill>
                <a:latin typeface="Arial"/>
                <a:ea typeface="Arial"/>
                <a:cs typeface="Arial"/>
              </a:defRPr>
            </a:pPr>
            <a:r>
              <a:rPr sz="1875" b="1">
                <a:solidFill>
                  <a:srgbClr val="0D5661"/>
                </a:solidFill>
                <a:latin typeface="Arial"/>
                <a:ea typeface="Arial"/>
                <a:cs typeface="Arial"/>
              </a:rPr>
              <a:t>Participación de sociedad civil</a:t>
            </a:r>
          </a:p>
        </p:txBody>
      </p:sp>
      <p:sp>
        <p:nvSpPr>
          <p:cNvPr id="16" name="Rectángulo 15">
            <a:extLst>
              <a:ext uri="{FF2B5EF4-FFF2-40B4-BE49-F238E27FC236}">
                <a16:creationId xmlns:a16="http://schemas.microsoft.com/office/drawing/2014/main" id="{D3D69D73-138D-46FF-AA54-020C0812FA87}"/>
              </a:ext>
            </a:extLst>
          </p:cNvPr>
          <p:cNvSpPr>
            <a:spLocks noGrp="1"/>
          </p:cNvSpPr>
          <p:nvPr/>
        </p:nvSpPr>
        <p:spPr>
          <a:xfrm>
            <a:off x="1314450" y="5029200"/>
            <a:ext cx="9696450" cy="838200"/>
          </a:xfrm>
          <a:prstGeom prst="rect">
            <a:avLst/>
          </a:prstGeom>
          <a:noFill/>
          <a:ln w="0">
            <a:noFill/>
          </a:ln>
        </p:spPr>
        <p:txBody>
          <a:bodyPr wrap="square" lIns="0" tIns="0" rIns="0" bIns="0" anchor="t">
            <a:noAutofit/>
          </a:bodyPr>
          <a:lstStyle/>
          <a:p>
            <a:pPr algn="l">
              <a:lnSpc>
                <a:spcPct val="108000"/>
              </a:lnSpc>
              <a:buNone/>
              <a:defRPr sz="1575" b="0">
                <a:solidFill>
                  <a:srgbClr val="18323D"/>
                </a:solidFill>
                <a:latin typeface="Arial"/>
                <a:ea typeface="Arial"/>
                <a:cs typeface="Arial"/>
              </a:defRPr>
            </a:pPr>
            <a:r>
              <a:rPr sz="1575" b="0">
                <a:solidFill>
                  <a:srgbClr val="18323D"/>
                </a:solidFill>
                <a:latin typeface="Arial"/>
                <a:ea typeface="Arial"/>
                <a:cs typeface="Arial"/>
              </a:rPr>
              <a:t>Establecer mecanismos que favorezcan la participación sostenible de organizaciones de sociedad civil y poblaciones clave en la implementación y el seguimiento.</a:t>
            </a:r>
          </a:p>
        </p:txBody>
      </p:sp>
      <p:sp>
        <p:nvSpPr>
          <p:cNvPr id="17" name="Conector recto 16">
            <a:extLst>
              <a:ext uri="{FF2B5EF4-FFF2-40B4-BE49-F238E27FC236}">
                <a16:creationId xmlns:a16="http://schemas.microsoft.com/office/drawing/2014/main" id="{8F511E07-F0BF-410C-AA67-B1E44546F090}"/>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8" name="Rectángulo 17">
            <a:extLst>
              <a:ext uri="{FF2B5EF4-FFF2-40B4-BE49-F238E27FC236}">
                <a16:creationId xmlns:a16="http://schemas.microsoft.com/office/drawing/2014/main" id="{E15EADD9-3A5F-41E0-AF3B-E1EC528F4D4D}"/>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40" name="Imagen 39"/>
          <p:cNvPicPr>
            <a:picLocks noChangeAspect="1"/>
          </p:cNvPicPr>
          <p:nvPr/>
        </p:nvPicPr>
        <p:blipFill>
          <a:blip r:embed="rId3"/>
          <a:stretch/>
        </p:blipFill>
        <p:spPr>
          <a:xfrm>
            <a:off x="209550" y="135790"/>
            <a:ext cx="1123950" cy="414220"/>
          </a:xfrm>
          <a:prstGeom prst="rect">
            <a:avLst/>
          </a:prstGeom>
        </p:spPr>
      </p:pic>
      <p:pic>
        <p:nvPicPr>
          <p:cNvPr id="41" name="Imagen 40"/>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42139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84FE6717-9FCC-4387-8B23-474B0A9BE4E7}"/>
              </a:ext>
            </a:extLst>
          </p:cNvPr>
          <p:cNvSpPr>
            <a:spLocks noGrp="1"/>
          </p:cNvSpPr>
          <p:nvPr/>
        </p:nvSpPr>
        <p:spPr>
          <a:xfrm>
            <a:off x="1619250" y="381000"/>
            <a:ext cx="9239250" cy="609600"/>
          </a:xfrm>
          <a:prstGeom prst="rect">
            <a:avLst/>
          </a:prstGeom>
          <a:noFill/>
          <a:ln w="0">
            <a:noFill/>
          </a:ln>
        </p:spPr>
        <p:txBody>
          <a:bodyPr wrap="square" lIns="0" tIns="0" rIns="0" bIns="0" anchor="t">
            <a:normAutofit/>
          </a:bodyPr>
          <a:lstStyle/>
          <a:p>
            <a:pPr algn="l">
              <a:lnSpc>
                <a:spcPct val="95000"/>
              </a:lnSpc>
              <a:buNone/>
              <a:defRPr sz="2700" b="1">
                <a:solidFill>
                  <a:srgbClr val="173A4B"/>
                </a:solidFill>
                <a:latin typeface="Arial"/>
                <a:ea typeface="Arial"/>
                <a:cs typeface="Arial"/>
              </a:defRPr>
            </a:pPr>
            <a:r>
              <a:rPr sz="2700" b="1">
                <a:solidFill>
                  <a:srgbClr val="173A4B"/>
                </a:solidFill>
                <a:latin typeface="Arial"/>
                <a:ea typeface="Arial"/>
                <a:cs typeface="Arial"/>
              </a:rPr>
              <a:t>Compromisos sugeridos para el Pleno</a:t>
            </a:r>
          </a:p>
        </p:txBody>
      </p:sp>
      <p:sp>
        <p:nvSpPr>
          <p:cNvPr id="2" name="Rectángulo 1">
            <a:extLst>
              <a:ext uri="{FF2B5EF4-FFF2-40B4-BE49-F238E27FC236}">
                <a16:creationId xmlns:a16="http://schemas.microsoft.com/office/drawing/2014/main" id="{4FE60628-2977-4F0A-908B-A4FDE4224883}"/>
              </a:ext>
            </a:extLst>
          </p:cNvPr>
          <p:cNvSpPr>
            <a:spLocks noGrp="1"/>
          </p:cNvSpPr>
          <p:nvPr/>
        </p:nvSpPr>
        <p:spPr>
          <a:xfrm>
            <a:off x="1619250" y="171450"/>
            <a:ext cx="8382000" cy="209550"/>
          </a:xfrm>
          <a:prstGeom prst="rect">
            <a:avLst/>
          </a:prstGeom>
          <a:noFill/>
          <a:ln w="0">
            <a:noFill/>
          </a:ln>
        </p:spPr>
        <p:txBody>
          <a:bodyPr wrap="square" lIns="0" tIns="0" rIns="0" bIns="0" anchor="t">
            <a:normAutofit/>
          </a:bodyPr>
          <a:lstStyle/>
          <a:p>
            <a:pPr algn="l">
              <a:lnSpc>
                <a:spcPct val="105000"/>
              </a:lnSpc>
              <a:buNone/>
              <a:defRPr sz="1050" b="1">
                <a:solidFill>
                  <a:srgbClr val="168D98"/>
                </a:solidFill>
                <a:latin typeface="Arial"/>
                <a:ea typeface="Arial"/>
                <a:cs typeface="Arial"/>
              </a:defRPr>
            </a:pPr>
            <a:r>
              <a:rPr sz="1050" b="1">
                <a:solidFill>
                  <a:srgbClr val="168D98"/>
                </a:solidFill>
                <a:latin typeface="Arial"/>
                <a:ea typeface="Arial"/>
                <a:cs typeface="Arial"/>
              </a:rPr>
              <a:t>ANTES DE LA DECISIÓN</a:t>
            </a:r>
          </a:p>
        </p:txBody>
      </p:sp>
      <p:sp>
        <p:nvSpPr>
          <p:cNvPr id="3" name="Rectángulo 2">
            <a:extLst>
              <a:ext uri="{FF2B5EF4-FFF2-40B4-BE49-F238E27FC236}">
                <a16:creationId xmlns:a16="http://schemas.microsoft.com/office/drawing/2014/main" id="{A152711A-62C3-4934-8F53-7907F6C0CA55}"/>
              </a:ext>
            </a:extLst>
          </p:cNvPr>
          <p:cNvSpPr>
            <a:spLocks noGrp="1"/>
          </p:cNvSpPr>
          <p:nvPr/>
        </p:nvSpPr>
        <p:spPr>
          <a:xfrm>
            <a:off x="11163300" y="457200"/>
            <a:ext cx="419100" cy="285750"/>
          </a:xfrm>
          <a:prstGeom prst="rect">
            <a:avLst/>
          </a:prstGeom>
          <a:noFill/>
          <a:ln w="0">
            <a:noFill/>
          </a:ln>
        </p:spPr>
        <p:txBody>
          <a:bodyPr wrap="square" lIns="0" tIns="0" rIns="0" bIns="0" anchor="t">
            <a:noAutofit/>
          </a:bodyPr>
          <a:lstStyle/>
          <a:p>
            <a:pPr algn="r">
              <a:lnSpc>
                <a:spcPct val="105000"/>
              </a:lnSpc>
              <a:buNone/>
              <a:defRPr sz="1500" b="1">
                <a:solidFill>
                  <a:srgbClr val="2C7A7B"/>
                </a:solidFill>
                <a:latin typeface="Arial"/>
                <a:ea typeface="Arial"/>
                <a:cs typeface="Arial"/>
              </a:defRPr>
            </a:pPr>
            <a:r>
              <a:rPr sz="1500" b="1">
                <a:solidFill>
                  <a:srgbClr val="2C7A7B"/>
                </a:solidFill>
                <a:latin typeface="Arial"/>
                <a:ea typeface="Arial"/>
                <a:cs typeface="Arial"/>
              </a:rPr>
              <a:t>17</a:t>
            </a:r>
          </a:p>
        </p:txBody>
      </p:sp>
      <p:sp>
        <p:nvSpPr>
          <p:cNvPr id="4" name="Conector recto 3">
            <a:extLst>
              <a:ext uri="{FF2B5EF4-FFF2-40B4-BE49-F238E27FC236}">
                <a16:creationId xmlns:a16="http://schemas.microsoft.com/office/drawing/2014/main" id="{88656D2F-6225-448C-BA6C-86C5E60F2EBA}"/>
              </a:ext>
            </a:extLst>
          </p:cNvPr>
          <p:cNvSpPr>
            <a:spLocks noGrp="1"/>
          </p:cNvSpPr>
          <p:nvPr/>
        </p:nvSpPr>
        <p:spPr>
          <a:xfrm>
            <a:off x="1619250" y="1066800"/>
            <a:ext cx="9963150" cy="0"/>
          </a:xfrm>
          <a:prstGeom prst="line">
            <a:avLst/>
          </a:prstGeom>
          <a:noFill/>
          <a:ln w="9525">
            <a:solidFill>
              <a:srgbClr val="D6DFDF"/>
            </a:solidFill>
            <a:prstDash val="solid"/>
          </a:ln>
        </p:spPr>
        <p:txBody>
          <a:bodyPr/>
          <a:lstStyle/>
          <a:p>
            <a:endParaRPr/>
          </a:p>
        </p:txBody>
      </p:sp>
      <p:sp>
        <p:nvSpPr>
          <p:cNvPr id="5" name="Rectángulo 4">
            <a:extLst>
              <a:ext uri="{FF2B5EF4-FFF2-40B4-BE49-F238E27FC236}">
                <a16:creationId xmlns:a16="http://schemas.microsoft.com/office/drawing/2014/main" id="{3847785B-6D36-44B3-8C8A-162BCDC2002B}"/>
              </a:ext>
            </a:extLst>
          </p:cNvPr>
          <p:cNvSpPr>
            <a:spLocks noGrp="1"/>
          </p:cNvSpPr>
          <p:nvPr/>
        </p:nvSpPr>
        <p:spPr>
          <a:xfrm>
            <a:off x="628650" y="1619250"/>
            <a:ext cx="571500" cy="571500"/>
          </a:xfrm>
          <a:prstGeom prst="rect">
            <a:avLst/>
          </a:prstGeom>
          <a:noFill/>
          <a:ln w="0">
            <a:noFill/>
          </a:ln>
        </p:spPr>
        <p:txBody>
          <a:bodyPr wrap="square" lIns="0" tIns="0" rIns="0" bIns="0" anchor="t">
            <a:noAutofit/>
          </a:bodyPr>
          <a:lstStyle/>
          <a:p>
            <a:pPr algn="l">
              <a:lnSpc>
                <a:spcPct val="105000"/>
              </a:lnSpc>
              <a:buNone/>
              <a:defRPr sz="3150" b="1">
                <a:solidFill>
                  <a:srgbClr val="C7922E"/>
                </a:solidFill>
                <a:latin typeface="Arial"/>
                <a:ea typeface="Arial"/>
                <a:cs typeface="Arial"/>
              </a:defRPr>
            </a:pPr>
            <a:r>
              <a:rPr sz="3150" b="1">
                <a:solidFill>
                  <a:srgbClr val="C7922E"/>
                </a:solidFill>
                <a:latin typeface="Arial"/>
                <a:ea typeface="Arial"/>
                <a:cs typeface="Arial"/>
              </a:rPr>
              <a:t>4</a:t>
            </a:r>
          </a:p>
        </p:txBody>
      </p:sp>
      <p:sp>
        <p:nvSpPr>
          <p:cNvPr id="6" name="Rectángulo 5">
            <a:extLst>
              <a:ext uri="{FF2B5EF4-FFF2-40B4-BE49-F238E27FC236}">
                <a16:creationId xmlns:a16="http://schemas.microsoft.com/office/drawing/2014/main" id="{0761A24F-F281-448C-B513-B41B8F099E79}"/>
              </a:ext>
            </a:extLst>
          </p:cNvPr>
          <p:cNvSpPr>
            <a:spLocks noGrp="1"/>
          </p:cNvSpPr>
          <p:nvPr/>
        </p:nvSpPr>
        <p:spPr>
          <a:xfrm>
            <a:off x="1428750" y="1619250"/>
            <a:ext cx="9334500" cy="419100"/>
          </a:xfrm>
          <a:prstGeom prst="rect">
            <a:avLst/>
          </a:prstGeom>
          <a:noFill/>
          <a:ln w="0">
            <a:noFill/>
          </a:ln>
        </p:spPr>
        <p:txBody>
          <a:bodyPr wrap="square" lIns="0" tIns="0" rIns="0" bIns="0" anchor="t">
            <a:noAutofit/>
          </a:bodyPr>
          <a:lstStyle/>
          <a:p>
            <a:pPr algn="l">
              <a:lnSpc>
                <a:spcPct val="105000"/>
              </a:lnSpc>
              <a:buNone/>
              <a:defRPr sz="2100" b="1">
                <a:solidFill>
                  <a:srgbClr val="0D5661"/>
                </a:solidFill>
                <a:latin typeface="Arial"/>
                <a:ea typeface="Arial"/>
                <a:cs typeface="Arial"/>
              </a:defRPr>
            </a:pPr>
            <a:r>
              <a:rPr sz="2100" b="1">
                <a:solidFill>
                  <a:srgbClr val="0D5661"/>
                </a:solidFill>
                <a:latin typeface="Arial"/>
                <a:ea typeface="Arial"/>
                <a:cs typeface="Arial"/>
              </a:rPr>
              <a:t>Medicamentos, insumos, tecnología e infraestructura</a:t>
            </a:r>
          </a:p>
        </p:txBody>
      </p:sp>
      <p:sp>
        <p:nvSpPr>
          <p:cNvPr id="7" name="Rectángulo 6">
            <a:extLst>
              <a:ext uri="{FF2B5EF4-FFF2-40B4-BE49-F238E27FC236}">
                <a16:creationId xmlns:a16="http://schemas.microsoft.com/office/drawing/2014/main" id="{092CB581-963B-4C11-B8BB-554EB224B0A6}"/>
              </a:ext>
            </a:extLst>
          </p:cNvPr>
          <p:cNvSpPr>
            <a:spLocks noGrp="1"/>
          </p:cNvSpPr>
          <p:nvPr/>
        </p:nvSpPr>
        <p:spPr>
          <a:xfrm>
            <a:off x="1428750" y="2171700"/>
            <a:ext cx="9525000" cy="1066800"/>
          </a:xfrm>
          <a:prstGeom prst="rect">
            <a:avLst/>
          </a:prstGeom>
          <a:noFill/>
          <a:ln w="0">
            <a:noFill/>
          </a:ln>
        </p:spPr>
        <p:txBody>
          <a:bodyPr wrap="square" lIns="0" tIns="0" rIns="0" bIns="0" anchor="t">
            <a:noAutofit/>
          </a:bodyPr>
          <a:lstStyle/>
          <a:p>
            <a:pPr algn="l">
              <a:lnSpc>
                <a:spcPct val="110000"/>
              </a:lnSpc>
              <a:buNone/>
              <a:defRPr sz="1725" b="0">
                <a:solidFill>
                  <a:srgbClr val="18323D"/>
                </a:solidFill>
                <a:latin typeface="Arial"/>
                <a:ea typeface="Arial"/>
                <a:cs typeface="Arial"/>
              </a:defRPr>
            </a:pPr>
            <a:r>
              <a:rPr sz="1725" b="0">
                <a:solidFill>
                  <a:srgbClr val="18323D"/>
                </a:solidFill>
                <a:latin typeface="Arial"/>
                <a:ea typeface="Arial"/>
                <a:cs typeface="Arial"/>
              </a:rPr>
              <a:t>Dar seguimiento a las condiciones necesarias para asegurar continuidad y sostenibilidad, en especial en componentes actualmente apoyados con recursos del Fondo Mundial.</a:t>
            </a:r>
          </a:p>
        </p:txBody>
      </p:sp>
      <p:sp>
        <p:nvSpPr>
          <p:cNvPr id="8" name="Conector recto 7">
            <a:extLst>
              <a:ext uri="{FF2B5EF4-FFF2-40B4-BE49-F238E27FC236}">
                <a16:creationId xmlns:a16="http://schemas.microsoft.com/office/drawing/2014/main" id="{0D6BC5F3-FF2E-4742-BA77-444638649567}"/>
              </a:ext>
            </a:extLst>
          </p:cNvPr>
          <p:cNvSpPr>
            <a:spLocks noGrp="1"/>
          </p:cNvSpPr>
          <p:nvPr/>
        </p:nvSpPr>
        <p:spPr>
          <a:xfrm>
            <a:off x="1428750" y="3429000"/>
            <a:ext cx="9525000" cy="0"/>
          </a:xfrm>
          <a:prstGeom prst="line">
            <a:avLst/>
          </a:prstGeom>
          <a:noFill/>
          <a:ln w="9525">
            <a:solidFill>
              <a:srgbClr val="CFD9D8"/>
            </a:solidFill>
            <a:prstDash val="solid"/>
          </a:ln>
        </p:spPr>
        <p:txBody>
          <a:bodyPr/>
          <a:lstStyle/>
          <a:p>
            <a:endParaRPr/>
          </a:p>
        </p:txBody>
      </p:sp>
      <p:sp>
        <p:nvSpPr>
          <p:cNvPr id="9" name="Rectángulo 8">
            <a:extLst>
              <a:ext uri="{FF2B5EF4-FFF2-40B4-BE49-F238E27FC236}">
                <a16:creationId xmlns:a16="http://schemas.microsoft.com/office/drawing/2014/main" id="{2C388097-CFE9-4C7B-B1D3-592A3066FFAC}"/>
              </a:ext>
            </a:extLst>
          </p:cNvPr>
          <p:cNvSpPr>
            <a:spLocks noGrp="1"/>
          </p:cNvSpPr>
          <p:nvPr/>
        </p:nvSpPr>
        <p:spPr>
          <a:xfrm>
            <a:off x="628650" y="3790950"/>
            <a:ext cx="571500" cy="571500"/>
          </a:xfrm>
          <a:prstGeom prst="rect">
            <a:avLst/>
          </a:prstGeom>
          <a:noFill/>
          <a:ln w="0">
            <a:noFill/>
          </a:ln>
        </p:spPr>
        <p:txBody>
          <a:bodyPr wrap="square" lIns="0" tIns="0" rIns="0" bIns="0" anchor="t">
            <a:noAutofit/>
          </a:bodyPr>
          <a:lstStyle/>
          <a:p>
            <a:pPr algn="l">
              <a:lnSpc>
                <a:spcPct val="105000"/>
              </a:lnSpc>
              <a:buNone/>
              <a:defRPr sz="3150" b="1">
                <a:solidFill>
                  <a:srgbClr val="C7922E"/>
                </a:solidFill>
                <a:latin typeface="Arial"/>
                <a:ea typeface="Arial"/>
                <a:cs typeface="Arial"/>
              </a:defRPr>
            </a:pPr>
            <a:r>
              <a:rPr sz="3150" b="1">
                <a:solidFill>
                  <a:srgbClr val="C7922E"/>
                </a:solidFill>
                <a:latin typeface="Arial"/>
                <a:ea typeface="Arial"/>
                <a:cs typeface="Arial"/>
              </a:rPr>
              <a:t>5</a:t>
            </a:r>
          </a:p>
        </p:txBody>
      </p:sp>
      <p:sp>
        <p:nvSpPr>
          <p:cNvPr id="10" name="Rectángulo 9">
            <a:extLst>
              <a:ext uri="{FF2B5EF4-FFF2-40B4-BE49-F238E27FC236}">
                <a16:creationId xmlns:a16="http://schemas.microsoft.com/office/drawing/2014/main" id="{2F4FDAD8-FBDE-4BA6-841E-C58CAE9915BE}"/>
              </a:ext>
            </a:extLst>
          </p:cNvPr>
          <p:cNvSpPr>
            <a:spLocks noGrp="1"/>
          </p:cNvSpPr>
          <p:nvPr/>
        </p:nvSpPr>
        <p:spPr>
          <a:xfrm>
            <a:off x="1428750" y="3790950"/>
            <a:ext cx="9334500" cy="419100"/>
          </a:xfrm>
          <a:prstGeom prst="rect">
            <a:avLst/>
          </a:prstGeom>
          <a:noFill/>
          <a:ln w="0">
            <a:noFill/>
          </a:ln>
        </p:spPr>
        <p:txBody>
          <a:bodyPr wrap="square" lIns="0" tIns="0" rIns="0" bIns="0" anchor="t">
            <a:noAutofit/>
          </a:bodyPr>
          <a:lstStyle/>
          <a:p>
            <a:pPr algn="l">
              <a:lnSpc>
                <a:spcPct val="105000"/>
              </a:lnSpc>
              <a:buNone/>
              <a:defRPr sz="2100" b="1">
                <a:solidFill>
                  <a:srgbClr val="0D5661"/>
                </a:solidFill>
                <a:latin typeface="Arial"/>
                <a:ea typeface="Arial"/>
                <a:cs typeface="Arial"/>
              </a:defRPr>
            </a:pPr>
            <a:r>
              <a:rPr sz="2100" b="1">
                <a:solidFill>
                  <a:srgbClr val="0D5661"/>
                </a:solidFill>
                <a:latin typeface="Arial"/>
                <a:ea typeface="Arial"/>
                <a:cs typeface="Arial"/>
              </a:rPr>
              <a:t>Seguimiento de aspectos por fortalecer</a:t>
            </a:r>
          </a:p>
        </p:txBody>
      </p:sp>
      <p:sp>
        <p:nvSpPr>
          <p:cNvPr id="11" name="Rectángulo 10">
            <a:extLst>
              <a:ext uri="{FF2B5EF4-FFF2-40B4-BE49-F238E27FC236}">
                <a16:creationId xmlns:a16="http://schemas.microsoft.com/office/drawing/2014/main" id="{B1E8ABFA-B5CC-4D60-ABF8-EA63F065E04F}"/>
              </a:ext>
            </a:extLst>
          </p:cNvPr>
          <p:cNvSpPr>
            <a:spLocks noGrp="1"/>
          </p:cNvSpPr>
          <p:nvPr/>
        </p:nvSpPr>
        <p:spPr>
          <a:xfrm>
            <a:off x="1428750" y="4343400"/>
            <a:ext cx="9525000" cy="1066800"/>
          </a:xfrm>
          <a:prstGeom prst="rect">
            <a:avLst/>
          </a:prstGeom>
          <a:noFill/>
          <a:ln w="0">
            <a:noFill/>
          </a:ln>
        </p:spPr>
        <p:txBody>
          <a:bodyPr wrap="square" lIns="0" tIns="0" rIns="0" bIns="0" anchor="t">
            <a:noAutofit/>
          </a:bodyPr>
          <a:lstStyle/>
          <a:p>
            <a:pPr algn="l">
              <a:lnSpc>
                <a:spcPct val="110000"/>
              </a:lnSpc>
              <a:buNone/>
              <a:defRPr sz="1725" b="0">
                <a:solidFill>
                  <a:srgbClr val="18323D"/>
                </a:solidFill>
                <a:latin typeface="Arial"/>
                <a:ea typeface="Arial"/>
                <a:cs typeface="Arial"/>
              </a:defRPr>
            </a:pPr>
            <a:r>
              <a:rPr sz="1725" b="0">
                <a:solidFill>
                  <a:srgbClr val="18323D"/>
                </a:solidFill>
                <a:latin typeface="Arial"/>
                <a:ea typeface="Arial"/>
                <a:cs typeface="Arial"/>
              </a:rPr>
              <a:t>Establecer un mecanismo de seguimiento que abarque cierre de observaciones, ejecución financiera, trazabilidad de activos, calidad y oportunidad de la información y consolidación de medidas correctivas.</a:t>
            </a:r>
          </a:p>
        </p:txBody>
      </p:sp>
      <p:sp>
        <p:nvSpPr>
          <p:cNvPr id="12" name="Rectángulo 11">
            <a:extLst>
              <a:ext uri="{FF2B5EF4-FFF2-40B4-BE49-F238E27FC236}">
                <a16:creationId xmlns:a16="http://schemas.microsoft.com/office/drawing/2014/main" id="{ABE249E5-9403-4CDA-BE38-75B55660C792}"/>
              </a:ext>
            </a:extLst>
          </p:cNvPr>
          <p:cNvSpPr>
            <a:spLocks noGrp="1"/>
          </p:cNvSpPr>
          <p:nvPr/>
        </p:nvSpPr>
        <p:spPr>
          <a:xfrm>
            <a:off x="609600" y="5467350"/>
            <a:ext cx="10972800" cy="723900"/>
          </a:xfrm>
          <a:prstGeom prst="rect">
            <a:avLst/>
          </a:prstGeom>
          <a:solidFill>
            <a:srgbClr val="E8F1F0"/>
          </a:solidFill>
          <a:ln w="0">
            <a:noFill/>
          </a:ln>
        </p:spPr>
        <p:txBody>
          <a:bodyPr wrap="square" lIns="228600" tIns="95250" rIns="228600" bIns="95250" anchor="ctr">
            <a:noAutofit/>
          </a:bodyPr>
          <a:lstStyle/>
          <a:p>
            <a:pPr algn="ctr">
              <a:buNone/>
              <a:defRPr sz="1725" b="1">
                <a:solidFill>
                  <a:srgbClr val="0D5661"/>
                </a:solidFill>
                <a:latin typeface="Arial"/>
                <a:ea typeface="Arial"/>
                <a:cs typeface="Arial"/>
              </a:defRPr>
            </a:pPr>
            <a:r>
              <a:rPr sz="1725" b="1">
                <a:solidFill>
                  <a:srgbClr val="0D5661"/>
                </a:solidFill>
                <a:latin typeface="Arial"/>
                <a:ea typeface="Arial"/>
                <a:cs typeface="Arial"/>
              </a:rPr>
              <a:t>Los cinco compromisos se presentan al Pleno para su consideración antes de adoptar el acuerdo correspondiente.</a:t>
            </a:r>
          </a:p>
        </p:txBody>
      </p:sp>
      <p:sp>
        <p:nvSpPr>
          <p:cNvPr id="13" name="Conector recto 12">
            <a:extLst>
              <a:ext uri="{FF2B5EF4-FFF2-40B4-BE49-F238E27FC236}">
                <a16:creationId xmlns:a16="http://schemas.microsoft.com/office/drawing/2014/main" id="{37ABEC63-046D-4828-AC21-7626B6836460}"/>
              </a:ext>
            </a:extLst>
          </p:cNvPr>
          <p:cNvSpPr>
            <a:spLocks noGrp="1"/>
          </p:cNvSpPr>
          <p:nvPr/>
        </p:nvSpPr>
        <p:spPr>
          <a:xfrm>
            <a:off x="609600" y="6210300"/>
            <a:ext cx="10972800" cy="0"/>
          </a:xfrm>
          <a:prstGeom prst="line">
            <a:avLst/>
          </a:prstGeom>
          <a:noFill/>
          <a:ln w="7620">
            <a:solidFill>
              <a:srgbClr val="CFD9D8"/>
            </a:solidFill>
            <a:prstDash val="solid"/>
          </a:ln>
        </p:spPr>
        <p:txBody>
          <a:bodyPr/>
          <a:lstStyle/>
          <a:p>
            <a:endParaRPr/>
          </a:p>
        </p:txBody>
      </p:sp>
      <p:sp>
        <p:nvSpPr>
          <p:cNvPr id="14" name="Rectángulo 13">
            <a:extLst>
              <a:ext uri="{FF2B5EF4-FFF2-40B4-BE49-F238E27FC236}">
                <a16:creationId xmlns:a16="http://schemas.microsoft.com/office/drawing/2014/main" id="{D8DD1E89-2F2E-4639-8078-79D5EE7FDE9D}"/>
              </a:ext>
            </a:extLst>
          </p:cNvPr>
          <p:cNvSpPr>
            <a:spLocks noGrp="1"/>
          </p:cNvSpPr>
          <p:nvPr/>
        </p:nvSpPr>
        <p:spPr>
          <a:xfrm>
            <a:off x="609600" y="6286500"/>
            <a:ext cx="7239000" cy="171450"/>
          </a:xfrm>
          <a:prstGeom prst="rect">
            <a:avLst/>
          </a:prstGeom>
          <a:noFill/>
          <a:ln w="0">
            <a:noFill/>
          </a:ln>
        </p:spPr>
        <p:txBody>
          <a:bodyPr wrap="square" lIns="0" tIns="0" rIns="0" bIns="0" anchor="t">
            <a:noAutofit/>
          </a:bodyPr>
          <a:lstStyle/>
          <a:p>
            <a:pPr algn="l">
              <a:lnSpc>
                <a:spcPct val="105000"/>
              </a:lnSpc>
              <a:buNone/>
              <a:defRPr sz="975" b="0">
                <a:solidFill>
                  <a:srgbClr val="879398"/>
                </a:solidFill>
                <a:latin typeface="Arial"/>
                <a:ea typeface="Arial"/>
                <a:cs typeface="Arial"/>
              </a:defRPr>
            </a:pPr>
            <a:r>
              <a:rPr sz="975" b="0">
                <a:solidFill>
                  <a:srgbClr val="879398"/>
                </a:solidFill>
                <a:latin typeface="Arial"/>
                <a:ea typeface="Arial"/>
                <a:cs typeface="Arial"/>
              </a:rPr>
              <a:t>MCP-ES · Plenaria ME05-2026 · 24 de septiembre de 2026</a:t>
            </a:r>
          </a:p>
        </p:txBody>
      </p:sp>
      <p:pic>
        <p:nvPicPr>
          <p:cNvPr id="32" name="Imagen 31"/>
          <p:cNvPicPr>
            <a:picLocks noChangeAspect="1"/>
          </p:cNvPicPr>
          <p:nvPr/>
        </p:nvPicPr>
        <p:blipFill>
          <a:blip r:embed="rId3"/>
          <a:stretch/>
        </p:blipFill>
        <p:spPr>
          <a:xfrm>
            <a:off x="209550" y="135790"/>
            <a:ext cx="1123950" cy="414220"/>
          </a:xfrm>
          <a:prstGeom prst="rect">
            <a:avLst/>
          </a:prstGeom>
        </p:spPr>
      </p:pic>
      <p:pic>
        <p:nvPicPr>
          <p:cNvPr id="33" name="Imagen 32"/>
          <p:cNvPicPr>
            <a:picLocks noChangeAspect="1"/>
          </p:cNvPicPr>
          <p:nvPr/>
        </p:nvPicPr>
        <p:blipFill>
          <a:blip r:embed="rId4"/>
          <a:srcRect t="36964" b="36964"/>
          <a:stretch>
            <a:fillRect/>
          </a:stretch>
        </p:blipFill>
        <p:spPr>
          <a:xfrm>
            <a:off x="0" y="6762750"/>
            <a:ext cx="12192000" cy="95250"/>
          </a:xfrm>
          <a:prstGeom prst="rect">
            <a:avLst/>
          </a:prstGeom>
        </p:spPr>
      </p:pic>
    </p:spTree>
    <p:extLst>
      <p:ext uri="{BB962C8B-B14F-4D97-AF65-F5344CB8AC3E}">
        <p14:creationId xmlns:p14="http://schemas.microsoft.com/office/powerpoint/2010/main" val="2082953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9F5"/>
        </a:solid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3A6AB5F1-76F2-48E9-B45F-EFC80FD0CCBC}"/>
              </a:ext>
            </a:extLst>
          </p:cNvPr>
          <p:cNvSpPr>
            <a:spLocks noGrp="1"/>
          </p:cNvSpPr>
          <p:nvPr/>
        </p:nvSpPr>
        <p:spPr>
          <a:xfrm>
            <a:off x="2286000" y="571500"/>
            <a:ext cx="6191250" cy="247650"/>
          </a:xfrm>
          <a:prstGeom prst="rect">
            <a:avLst/>
          </a:prstGeom>
          <a:noFill/>
          <a:ln w="0">
            <a:noFill/>
          </a:ln>
        </p:spPr>
        <p:txBody>
          <a:bodyPr wrap="square" lIns="0" tIns="0" rIns="0" bIns="0" anchor="t">
            <a:normAutofit/>
          </a:bodyPr>
          <a:lstStyle/>
          <a:p>
            <a:pPr algn="l">
              <a:lnSpc>
                <a:spcPct val="105000"/>
              </a:lnSpc>
              <a:buNone/>
              <a:defRPr sz="1200" b="1">
                <a:solidFill>
                  <a:srgbClr val="168D98"/>
                </a:solidFill>
                <a:latin typeface="Arial"/>
                <a:ea typeface="Arial"/>
                <a:cs typeface="Arial"/>
              </a:defRPr>
            </a:pPr>
            <a:r>
              <a:rPr sz="1200" b="1">
                <a:solidFill>
                  <a:srgbClr val="168D98"/>
                </a:solidFill>
                <a:latin typeface="Arial"/>
                <a:ea typeface="Arial"/>
                <a:cs typeface="Arial"/>
              </a:rPr>
              <a:t>CONSIDERACIÓN FINAL</a:t>
            </a:r>
          </a:p>
        </p:txBody>
      </p:sp>
      <p:sp>
        <p:nvSpPr>
          <p:cNvPr id="2" name="Rectángulo 1">
            <a:extLst>
              <a:ext uri="{FF2B5EF4-FFF2-40B4-BE49-F238E27FC236}">
                <a16:creationId xmlns:a16="http://schemas.microsoft.com/office/drawing/2014/main" id="{5D48E103-F008-4806-85FA-A71141B00B71}"/>
              </a:ext>
            </a:extLst>
          </p:cNvPr>
          <p:cNvSpPr>
            <a:spLocks noGrp="1"/>
          </p:cNvSpPr>
          <p:nvPr/>
        </p:nvSpPr>
        <p:spPr>
          <a:xfrm>
            <a:off x="704850" y="1104900"/>
            <a:ext cx="9620250" cy="990600"/>
          </a:xfrm>
          <a:prstGeom prst="rect">
            <a:avLst/>
          </a:prstGeom>
          <a:noFill/>
          <a:ln w="0">
            <a:noFill/>
          </a:ln>
        </p:spPr>
        <p:txBody>
          <a:bodyPr wrap="square" lIns="0" tIns="0" rIns="0" bIns="0" anchor="t">
            <a:normAutofit/>
          </a:bodyPr>
          <a:lstStyle/>
          <a:p>
            <a:pPr algn="l">
              <a:lnSpc>
                <a:spcPct val="95000"/>
              </a:lnSpc>
              <a:buNone/>
              <a:defRPr sz="3825" b="1">
                <a:solidFill>
                  <a:srgbClr val="173A4B"/>
                </a:solidFill>
                <a:latin typeface="Arial"/>
                <a:ea typeface="Arial"/>
                <a:cs typeface="Arial"/>
              </a:defRPr>
            </a:pPr>
            <a:r>
              <a:rPr sz="3825" b="1">
                <a:solidFill>
                  <a:srgbClr val="173A4B"/>
                </a:solidFill>
                <a:latin typeface="Arial"/>
                <a:ea typeface="Arial"/>
                <a:cs typeface="Arial"/>
              </a:rPr>
              <a:t>Corresponde al Pleno adoptar la decisión</a:t>
            </a:r>
          </a:p>
        </p:txBody>
      </p:sp>
      <p:sp>
        <p:nvSpPr>
          <p:cNvPr id="3" name="Conector recto 2">
            <a:extLst>
              <a:ext uri="{FF2B5EF4-FFF2-40B4-BE49-F238E27FC236}">
                <a16:creationId xmlns:a16="http://schemas.microsoft.com/office/drawing/2014/main" id="{C922D57F-74FE-41D3-9095-D7FAA9DBC67C}"/>
              </a:ext>
            </a:extLst>
          </p:cNvPr>
          <p:cNvSpPr>
            <a:spLocks noGrp="1"/>
          </p:cNvSpPr>
          <p:nvPr/>
        </p:nvSpPr>
        <p:spPr>
          <a:xfrm>
            <a:off x="704850" y="2324100"/>
            <a:ext cx="1428750" cy="0"/>
          </a:xfrm>
          <a:prstGeom prst="line">
            <a:avLst/>
          </a:prstGeom>
          <a:noFill/>
          <a:ln w="19050">
            <a:solidFill>
              <a:srgbClr val="F5B521"/>
            </a:solidFill>
            <a:prstDash val="solid"/>
          </a:ln>
        </p:spPr>
        <p:txBody>
          <a:bodyPr/>
          <a:lstStyle/>
          <a:p>
            <a:endParaRPr/>
          </a:p>
        </p:txBody>
      </p:sp>
      <p:sp>
        <p:nvSpPr>
          <p:cNvPr id="4" name="Rectángulo 3">
            <a:extLst>
              <a:ext uri="{FF2B5EF4-FFF2-40B4-BE49-F238E27FC236}">
                <a16:creationId xmlns:a16="http://schemas.microsoft.com/office/drawing/2014/main" id="{8BC48A0A-46A6-4105-85BC-699D9DF609FF}"/>
              </a:ext>
            </a:extLst>
          </p:cNvPr>
          <p:cNvSpPr>
            <a:spLocks noGrp="1"/>
          </p:cNvSpPr>
          <p:nvPr/>
        </p:nvSpPr>
        <p:spPr>
          <a:xfrm>
            <a:off x="704850" y="2781300"/>
            <a:ext cx="9906000" cy="647700"/>
          </a:xfrm>
          <a:prstGeom prst="rect">
            <a:avLst/>
          </a:prstGeom>
          <a:noFill/>
          <a:ln w="0">
            <a:noFill/>
          </a:ln>
        </p:spPr>
        <p:txBody>
          <a:bodyPr wrap="square" lIns="0" tIns="0" rIns="0" bIns="0" anchor="t">
            <a:normAutofit fontScale="99941"/>
          </a:bodyPr>
          <a:lstStyle/>
          <a:p>
            <a:pPr algn="l">
              <a:lnSpc>
                <a:spcPct val="105000"/>
              </a:lnSpc>
              <a:buNone/>
              <a:defRPr sz="2025" b="0">
                <a:solidFill>
                  <a:srgbClr val="33474F"/>
                </a:solidFill>
                <a:latin typeface="Arial"/>
                <a:ea typeface="Arial"/>
                <a:cs typeface="Arial"/>
              </a:defRPr>
            </a:pPr>
            <a:r>
              <a:rPr sz="2025" b="0">
                <a:solidFill>
                  <a:srgbClr val="33474F"/>
                </a:solidFill>
                <a:latin typeface="Arial"/>
                <a:ea typeface="Arial"/>
                <a:cs typeface="Arial"/>
              </a:rPr>
              <a:t>El Comité Ad Hoc presenta los resultados del análisis y la documentación que los sustenta.</a:t>
            </a:r>
          </a:p>
        </p:txBody>
      </p:sp>
      <p:sp>
        <p:nvSpPr>
          <p:cNvPr id="5" name="Rectángulo 4">
            <a:extLst>
              <a:ext uri="{FF2B5EF4-FFF2-40B4-BE49-F238E27FC236}">
                <a16:creationId xmlns:a16="http://schemas.microsoft.com/office/drawing/2014/main" id="{4103B7FD-E7DD-4483-BF13-727B7DDEF954}"/>
              </a:ext>
            </a:extLst>
          </p:cNvPr>
          <p:cNvSpPr>
            <a:spLocks noGrp="1"/>
          </p:cNvSpPr>
          <p:nvPr/>
        </p:nvSpPr>
        <p:spPr>
          <a:xfrm>
            <a:off x="704850" y="3695700"/>
            <a:ext cx="10287000" cy="1066800"/>
          </a:xfrm>
          <a:prstGeom prst="rect">
            <a:avLst/>
          </a:prstGeom>
          <a:noFill/>
          <a:ln w="0">
            <a:noFill/>
          </a:ln>
        </p:spPr>
        <p:txBody>
          <a:bodyPr wrap="square" lIns="0" tIns="0" rIns="0" bIns="0" anchor="t">
            <a:normAutofit/>
          </a:bodyPr>
          <a:lstStyle/>
          <a:p>
            <a:pPr algn="l">
              <a:lnSpc>
                <a:spcPct val="108000"/>
              </a:lnSpc>
              <a:buNone/>
              <a:defRPr sz="2100" b="1">
                <a:solidFill>
                  <a:srgbClr val="173A4B"/>
                </a:solidFill>
                <a:latin typeface="Arial"/>
                <a:ea typeface="Arial"/>
                <a:cs typeface="Arial"/>
              </a:defRPr>
            </a:pPr>
            <a:r>
              <a:rPr sz="2100" b="1">
                <a:solidFill>
                  <a:srgbClr val="173A4B"/>
                </a:solidFill>
                <a:latin typeface="Arial"/>
                <a:ea typeface="Arial"/>
                <a:cs typeface="Arial"/>
              </a:rPr>
              <a:t>El Pleno conoce los resultados, considera los compromisos sugeridos y adopta la decisión correspondiente respecto del Receptor Principal para el CS8.</a:t>
            </a:r>
          </a:p>
        </p:txBody>
      </p:sp>
      <p:sp>
        <p:nvSpPr>
          <p:cNvPr id="6" name="Rectángulo 5">
            <a:extLst>
              <a:ext uri="{FF2B5EF4-FFF2-40B4-BE49-F238E27FC236}">
                <a16:creationId xmlns:a16="http://schemas.microsoft.com/office/drawing/2014/main" id="{A73646C2-340F-4191-8DF7-ABC4613DB444}"/>
              </a:ext>
            </a:extLst>
          </p:cNvPr>
          <p:cNvSpPr>
            <a:spLocks noGrp="1"/>
          </p:cNvSpPr>
          <p:nvPr/>
        </p:nvSpPr>
        <p:spPr>
          <a:xfrm>
            <a:off x="704850" y="5219700"/>
            <a:ext cx="10477500" cy="781050"/>
          </a:xfrm>
          <a:prstGeom prst="rect">
            <a:avLst/>
          </a:prstGeom>
          <a:noFill/>
          <a:ln w="0">
            <a:noFill/>
          </a:ln>
        </p:spPr>
        <p:txBody>
          <a:bodyPr wrap="square" lIns="0" tIns="0" rIns="0" bIns="0" anchor="t">
            <a:normAutofit/>
          </a:bodyPr>
          <a:lstStyle/>
          <a:p>
            <a:pPr algn="l">
              <a:lnSpc>
                <a:spcPct val="110000"/>
              </a:lnSpc>
              <a:buNone/>
              <a:defRPr sz="1650" b="0">
                <a:solidFill>
                  <a:srgbClr val="66777D"/>
                </a:solidFill>
                <a:latin typeface="Arial"/>
                <a:ea typeface="Arial"/>
                <a:cs typeface="Arial"/>
              </a:defRPr>
            </a:pPr>
            <a:r>
              <a:rPr sz="1650" b="0">
                <a:solidFill>
                  <a:srgbClr val="66777D"/>
                </a:solidFill>
                <a:latin typeface="Arial"/>
                <a:ea typeface="Arial"/>
                <a:cs typeface="Arial"/>
              </a:rPr>
              <a:t>Cualquiera que sea la decisión, los aspectos identificados en las seis dimensiones deben orientar las siguientes etapas de preparación y el seguimiento del CS8.</a:t>
            </a:r>
          </a:p>
        </p:txBody>
      </p:sp>
      <p:pic>
        <p:nvPicPr>
          <p:cNvPr id="16" name="Imagen 15"/>
          <p:cNvPicPr>
            <a:picLocks noChangeAspect="1"/>
          </p:cNvPicPr>
          <p:nvPr/>
        </p:nvPicPr>
        <p:blipFill>
          <a:blip r:embed="rId3"/>
          <a:stretch/>
        </p:blipFill>
        <p:spPr>
          <a:xfrm>
            <a:off x="323850" y="232025"/>
            <a:ext cx="1428750" cy="526551"/>
          </a:xfrm>
          <a:prstGeom prst="rect">
            <a:avLst/>
          </a:prstGeom>
        </p:spPr>
      </p:pic>
      <p:pic>
        <p:nvPicPr>
          <p:cNvPr id="17" name="Imagen 16"/>
          <p:cNvPicPr>
            <a:picLocks noChangeAspect="1"/>
          </p:cNvPicPr>
          <p:nvPr/>
        </p:nvPicPr>
        <p:blipFill>
          <a:blip r:embed="rId4"/>
          <a:srcRect t="23928" b="23928"/>
          <a:stretch>
            <a:fillRect/>
          </a:stretch>
        </p:blipFill>
        <p:spPr>
          <a:xfrm>
            <a:off x="0" y="6667500"/>
            <a:ext cx="12192000" cy="190500"/>
          </a:xfrm>
          <a:prstGeom prst="rect">
            <a:avLst/>
          </a:prstGeom>
        </p:spPr>
      </p:pic>
    </p:spTree>
    <p:extLst>
      <p:ext uri="{BB962C8B-B14F-4D97-AF65-F5344CB8AC3E}">
        <p14:creationId xmlns:p14="http://schemas.microsoft.com/office/powerpoint/2010/main" val="148240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pic>
        <p:nvPicPr>
          <p:cNvPr id="23" name="Imagen 17"/>
          <p:cNvPicPr>
            <a:picLocks noChangeAspect="1"/>
          </p:cNvPicPr>
          <p:nvPr/>
        </p:nvPicPr>
        <p:blipFill>
          <a:blip r:embed="rId3"/>
          <a:stretch/>
        </p:blipFill>
        <p:spPr>
          <a:xfrm>
            <a:off x="4764968" y="323850"/>
            <a:ext cx="2662063" cy="981075"/>
          </a:xfrm>
          <a:prstGeom prst="rect">
            <a:avLst/>
          </a:prstGeom>
        </p:spPr>
      </p:pic>
      <p:sp>
        <p:nvSpPr>
          <p:cNvPr id="2" name="title">
            <a:extLst>
              <a:ext uri="{FF2B5EF4-FFF2-40B4-BE49-F238E27FC236}">
                <a16:creationId xmlns:a16="http://schemas.microsoft.com/office/drawing/2014/main" id="{6503C5A8-957E-4E1F-955D-7AE9B5614B80}"/>
              </a:ext>
            </a:extLst>
          </p:cNvPr>
          <p:cNvSpPr>
            <a:spLocks noGrp="1"/>
          </p:cNvSpPr>
          <p:nvPr/>
        </p:nvSpPr>
        <p:spPr>
          <a:xfrm>
            <a:off x="1428750" y="1524000"/>
            <a:ext cx="9334500" cy="476250"/>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2100" b="1">
                <a:solidFill>
                  <a:srgbClr val="173A4B"/>
                </a:solidFill>
              </a:defRPr>
            </a:pPr>
            <a:r>
              <a:rPr kumimoji="0" sz="2100" b="1" i="0" u="none" strike="noStrike" kern="1200" cap="none" spc="0" normalizeH="0" baseline="0" noProof="0">
                <a:ln>
                  <a:noFill/>
                </a:ln>
                <a:solidFill>
                  <a:srgbClr val="173A4B"/>
                </a:solidFill>
                <a:effectLst/>
                <a:uLnTx/>
                <a:uFillTx/>
                <a:latin typeface="Calibri"/>
                <a:ea typeface="Calibri"/>
                <a:cs typeface="Calibri"/>
              </a:rPr>
              <a:t>SÍGUENOS EN NUESTRAS REDES SOCIALES</a:t>
            </a:r>
          </a:p>
        </p:txBody>
      </p:sp>
      <p:sp>
        <p:nvSpPr>
          <p:cNvPr id="3" name="subtitle">
            <a:extLst>
              <a:ext uri="{FF2B5EF4-FFF2-40B4-BE49-F238E27FC236}">
                <a16:creationId xmlns:a16="http://schemas.microsoft.com/office/drawing/2014/main" id="{2B2065A2-A322-4815-A475-26AE01F0B287}"/>
              </a:ext>
            </a:extLst>
          </p:cNvPr>
          <p:cNvSpPr>
            <a:spLocks noGrp="1"/>
          </p:cNvSpPr>
          <p:nvPr/>
        </p:nvSpPr>
        <p:spPr>
          <a:xfrm>
            <a:off x="2238375" y="2000250"/>
            <a:ext cx="7715250" cy="285750"/>
          </a:xfrm>
          <a:prstGeom prst="rect">
            <a:avLst/>
          </a:prstGeom>
          <a:noFill/>
          <a:ln w="0">
            <a:noFill/>
            <a:prstDash val="solid"/>
          </a:ln>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a:solidFill>
                  <a:srgbClr val="607078"/>
                </a:solidFill>
              </a:defRPr>
            </a:pPr>
            <a:r>
              <a:rPr kumimoji="0" sz="1125" b="0" i="0" u="none" strike="noStrike" kern="1200" cap="none" spc="0" normalizeH="0" baseline="0" noProof="0">
                <a:ln>
                  <a:noFill/>
                </a:ln>
                <a:solidFill>
                  <a:srgbClr val="607078"/>
                </a:solidFill>
                <a:effectLst/>
                <a:uLnTx/>
                <a:uFillTx/>
                <a:latin typeface="Calibri"/>
                <a:ea typeface="Calibri"/>
                <a:cs typeface="Calibri"/>
              </a:rPr>
              <a:t>Conoce nuestras acciones y acompaña el trabajo del MCP-ES</a:t>
            </a:r>
          </a:p>
        </p:txBody>
      </p:sp>
      <p:pic>
        <p:nvPicPr>
          <p:cNvPr id="26" name="Gráfico 20"/>
          <p:cNvPicPr>
            <a:picLocks noChangeAspect="1"/>
          </p:cNvPicPr>
          <p:nvPr/>
        </p:nvPicPr>
        <p:blipFill>
          <a:blip>
            <a:extLst>
              <a:ext uri="{96DAC541-7B7A-43D3-8B79-37D633B846F1}">
                <asvg:svgBlip xmlns:asvg="http://schemas.microsoft.com/office/drawing/2016/SVG/main" r:embed="rId4"/>
              </a:ext>
            </a:extLst>
          </a:blip>
          <a:stretch/>
        </p:blipFill>
        <p:spPr>
          <a:xfrm>
            <a:off x="1781175" y="2781300"/>
            <a:ext cx="857250" cy="857250"/>
          </a:xfrm>
          <a:prstGeom prst="rect">
            <a:avLst/>
          </a:prstGeom>
        </p:spPr>
      </p:pic>
      <p:sp>
        <p:nvSpPr>
          <p:cNvPr id="5" name="FACEBOOK-platform">
            <a:extLst>
              <a:ext uri="{FF2B5EF4-FFF2-40B4-BE49-F238E27FC236}">
                <a16:creationId xmlns:a16="http://schemas.microsoft.com/office/drawing/2014/main" id="{5CB6ADE9-562B-41D8-842D-48143911CBC5}"/>
              </a:ext>
            </a:extLst>
          </p:cNvPr>
          <p:cNvSpPr>
            <a:spLocks noGrp="1"/>
          </p:cNvSpPr>
          <p:nvPr/>
        </p:nvSpPr>
        <p:spPr>
          <a:xfrm>
            <a:off x="1085850" y="3867150"/>
            <a:ext cx="2247900" cy="257175"/>
          </a:xfrm>
          <a:prstGeom prst="rect">
            <a:avLst/>
          </a:prstGeom>
          <a:noFill/>
          <a:ln w="0">
            <a:noFill/>
            <a:prstDash val="solid"/>
          </a:ln>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1">
                <a:solidFill>
                  <a:srgbClr val="1877F2"/>
                </a:solidFill>
              </a:defRPr>
            </a:pPr>
            <a:r>
              <a:rPr kumimoji="0" sz="975" b="1" i="0" u="none" strike="noStrike" kern="1200" cap="none" spc="0" normalizeH="0" baseline="0" noProof="0">
                <a:ln>
                  <a:noFill/>
                </a:ln>
                <a:solidFill>
                  <a:srgbClr val="1877F2"/>
                </a:solidFill>
                <a:effectLst/>
                <a:uLnTx/>
                <a:uFillTx/>
                <a:latin typeface="Calibri"/>
                <a:ea typeface="Calibri"/>
                <a:cs typeface="Calibri"/>
              </a:rPr>
              <a:t>FACEBOOK</a:t>
            </a:r>
          </a:p>
        </p:txBody>
      </p:sp>
      <p:sp>
        <p:nvSpPr>
          <p:cNvPr id="6" name="FACEBOOK-account">
            <a:extLst>
              <a:ext uri="{FF2B5EF4-FFF2-40B4-BE49-F238E27FC236}">
                <a16:creationId xmlns:a16="http://schemas.microsoft.com/office/drawing/2014/main" id="{6E0EF612-0FC5-4F54-BE4E-5D283EB25419}"/>
              </a:ext>
            </a:extLst>
          </p:cNvPr>
          <p:cNvSpPr>
            <a:spLocks noGrp="1"/>
          </p:cNvSpPr>
          <p:nvPr/>
        </p:nvSpPr>
        <p:spPr>
          <a:xfrm>
            <a:off x="990600" y="4210050"/>
            <a:ext cx="2438400" cy="381000"/>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263B44"/>
                </a:solidFill>
              </a:defRPr>
            </a:pPr>
            <a:r>
              <a:rPr kumimoji="0" sz="1425" b="1" i="0" u="none" strike="noStrike" kern="1200" cap="none" spc="0" normalizeH="0" baseline="0" noProof="0">
                <a:ln>
                  <a:noFill/>
                </a:ln>
                <a:solidFill>
                  <a:srgbClr val="263B44"/>
                </a:solidFill>
                <a:effectLst/>
                <a:uLnTx/>
                <a:uFillTx/>
                <a:latin typeface="Calibri"/>
                <a:ea typeface="Calibri"/>
                <a:cs typeface="Calibri"/>
              </a:rPr>
              <a:t>MCP El Salvador</a:t>
            </a:r>
          </a:p>
        </p:txBody>
      </p:sp>
      <p:pic>
        <p:nvPicPr>
          <p:cNvPr id="29" name="Gráfico 23"/>
          <p:cNvPicPr>
            <a:picLocks noChangeAspect="1"/>
          </p:cNvPicPr>
          <p:nvPr/>
        </p:nvPicPr>
        <p:blipFill>
          <a:blip>
            <a:extLst>
              <a:ext uri="{96DAC541-7B7A-43D3-8B79-37D633B846F1}">
                <asvg:svgBlip xmlns:asvg="http://schemas.microsoft.com/office/drawing/2016/SVG/main" r:embed="rId5"/>
              </a:ext>
            </a:extLst>
          </a:blip>
          <a:stretch/>
        </p:blipFill>
        <p:spPr>
          <a:xfrm>
            <a:off x="4371975" y="2781300"/>
            <a:ext cx="857250" cy="857250"/>
          </a:xfrm>
          <a:prstGeom prst="rect">
            <a:avLst/>
          </a:prstGeom>
        </p:spPr>
      </p:pic>
      <p:sp>
        <p:nvSpPr>
          <p:cNvPr id="8" name="INSTAGRAM-platform">
            <a:extLst>
              <a:ext uri="{FF2B5EF4-FFF2-40B4-BE49-F238E27FC236}">
                <a16:creationId xmlns:a16="http://schemas.microsoft.com/office/drawing/2014/main" id="{00C86779-68B6-49E3-8AD1-0070A030C003}"/>
              </a:ext>
            </a:extLst>
          </p:cNvPr>
          <p:cNvSpPr>
            <a:spLocks noGrp="1"/>
          </p:cNvSpPr>
          <p:nvPr/>
        </p:nvSpPr>
        <p:spPr>
          <a:xfrm>
            <a:off x="3676650" y="3867150"/>
            <a:ext cx="2247900" cy="257175"/>
          </a:xfrm>
          <a:prstGeom prst="rect">
            <a:avLst/>
          </a:prstGeom>
          <a:noFill/>
          <a:ln w="0">
            <a:noFill/>
            <a:prstDash val="solid"/>
          </a:ln>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1">
                <a:solidFill>
                  <a:srgbClr val="C13584"/>
                </a:solidFill>
              </a:defRPr>
            </a:pPr>
            <a:r>
              <a:rPr kumimoji="0" sz="975" b="1" i="0" u="none" strike="noStrike" kern="1200" cap="none" spc="0" normalizeH="0" baseline="0" noProof="0">
                <a:ln>
                  <a:noFill/>
                </a:ln>
                <a:solidFill>
                  <a:srgbClr val="C13584"/>
                </a:solidFill>
                <a:effectLst/>
                <a:uLnTx/>
                <a:uFillTx/>
                <a:latin typeface="Calibri"/>
                <a:ea typeface="Calibri"/>
                <a:cs typeface="Calibri"/>
              </a:rPr>
              <a:t>INSTAGRAM</a:t>
            </a:r>
          </a:p>
        </p:txBody>
      </p:sp>
      <p:sp>
        <p:nvSpPr>
          <p:cNvPr id="9" name="INSTAGRAM-account">
            <a:extLst>
              <a:ext uri="{FF2B5EF4-FFF2-40B4-BE49-F238E27FC236}">
                <a16:creationId xmlns:a16="http://schemas.microsoft.com/office/drawing/2014/main" id="{369634F2-ECF3-4D2F-BB4A-2F94D6D0F0B6}"/>
              </a:ext>
            </a:extLst>
          </p:cNvPr>
          <p:cNvSpPr>
            <a:spLocks noGrp="1"/>
          </p:cNvSpPr>
          <p:nvPr/>
        </p:nvSpPr>
        <p:spPr>
          <a:xfrm>
            <a:off x="3581400" y="4210050"/>
            <a:ext cx="2438400" cy="381000"/>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263B44"/>
                </a:solidFill>
              </a:defRPr>
            </a:pPr>
            <a:r>
              <a:rPr kumimoji="0" sz="1425" b="1" i="0" u="none" strike="noStrike" kern="1200" cap="none" spc="0" normalizeH="0" baseline="0" noProof="0">
                <a:ln>
                  <a:noFill/>
                </a:ln>
                <a:solidFill>
                  <a:srgbClr val="263B44"/>
                </a:solidFill>
                <a:effectLst/>
                <a:uLnTx/>
                <a:uFillTx/>
                <a:latin typeface="Calibri"/>
                <a:ea typeface="Calibri"/>
                <a:cs typeface="Calibri"/>
              </a:rPr>
              <a:t>@mcpelsalvador</a:t>
            </a:r>
          </a:p>
        </p:txBody>
      </p:sp>
      <p:pic>
        <p:nvPicPr>
          <p:cNvPr id="32" name="Gráfico 26"/>
          <p:cNvPicPr>
            <a:picLocks noChangeAspect="1"/>
          </p:cNvPicPr>
          <p:nvPr/>
        </p:nvPicPr>
        <p:blipFill>
          <a:blip>
            <a:extLst>
              <a:ext uri="{96DAC541-7B7A-43D3-8B79-37D633B846F1}">
                <asvg:svgBlip xmlns:asvg="http://schemas.microsoft.com/office/drawing/2016/SVG/main" r:embed="rId6"/>
              </a:ext>
            </a:extLst>
          </a:blip>
          <a:stretch/>
        </p:blipFill>
        <p:spPr>
          <a:xfrm>
            <a:off x="6962775" y="2781300"/>
            <a:ext cx="857250" cy="857250"/>
          </a:xfrm>
          <a:prstGeom prst="rect">
            <a:avLst/>
          </a:prstGeom>
        </p:spPr>
      </p:pic>
      <p:sp>
        <p:nvSpPr>
          <p:cNvPr id="11" name="X-platform">
            <a:extLst>
              <a:ext uri="{FF2B5EF4-FFF2-40B4-BE49-F238E27FC236}">
                <a16:creationId xmlns:a16="http://schemas.microsoft.com/office/drawing/2014/main" id="{48CEF0B4-B7C8-4F39-9E22-6EB2E22A6400}"/>
              </a:ext>
            </a:extLst>
          </p:cNvPr>
          <p:cNvSpPr>
            <a:spLocks noGrp="1"/>
          </p:cNvSpPr>
          <p:nvPr/>
        </p:nvSpPr>
        <p:spPr>
          <a:xfrm>
            <a:off x="6267450" y="3867150"/>
            <a:ext cx="2247900" cy="257175"/>
          </a:xfrm>
          <a:prstGeom prst="rect">
            <a:avLst/>
          </a:prstGeom>
          <a:noFill/>
          <a:ln w="0">
            <a:noFill/>
            <a:prstDash val="solid"/>
          </a:ln>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1">
                <a:solidFill>
                  <a:srgbClr val="151515"/>
                </a:solidFill>
              </a:defRPr>
            </a:pPr>
            <a:r>
              <a:rPr kumimoji="0" sz="975" b="1" i="0" u="none" strike="noStrike" kern="1200" cap="none" spc="0" normalizeH="0" baseline="0" noProof="0">
                <a:ln>
                  <a:noFill/>
                </a:ln>
                <a:solidFill>
                  <a:srgbClr val="151515"/>
                </a:solidFill>
                <a:effectLst/>
                <a:uLnTx/>
                <a:uFillTx/>
                <a:latin typeface="Calibri"/>
                <a:ea typeface="Calibri"/>
                <a:cs typeface="Calibri"/>
              </a:rPr>
              <a:t>X</a:t>
            </a:r>
          </a:p>
        </p:txBody>
      </p:sp>
      <p:sp>
        <p:nvSpPr>
          <p:cNvPr id="12" name="X-account">
            <a:extLst>
              <a:ext uri="{FF2B5EF4-FFF2-40B4-BE49-F238E27FC236}">
                <a16:creationId xmlns:a16="http://schemas.microsoft.com/office/drawing/2014/main" id="{7BD5B791-9AFE-43A8-AF8D-83A560968645}"/>
              </a:ext>
            </a:extLst>
          </p:cNvPr>
          <p:cNvSpPr>
            <a:spLocks noGrp="1"/>
          </p:cNvSpPr>
          <p:nvPr/>
        </p:nvSpPr>
        <p:spPr>
          <a:xfrm>
            <a:off x="6172200" y="4210050"/>
            <a:ext cx="2438400" cy="381000"/>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263B44"/>
                </a:solidFill>
              </a:defRPr>
            </a:pPr>
            <a:r>
              <a:rPr kumimoji="0" sz="1425" b="1" i="0" u="none" strike="noStrike" kern="1200" cap="none" spc="0" normalizeH="0" baseline="0" noProof="0">
                <a:ln>
                  <a:noFill/>
                </a:ln>
                <a:solidFill>
                  <a:srgbClr val="263B44"/>
                </a:solidFill>
                <a:effectLst/>
                <a:uLnTx/>
                <a:uFillTx/>
                <a:latin typeface="Calibri"/>
                <a:ea typeface="Calibri"/>
                <a:cs typeface="Calibri"/>
              </a:rPr>
              <a:t>@MCPelsalvador</a:t>
            </a:r>
          </a:p>
        </p:txBody>
      </p:sp>
      <p:pic>
        <p:nvPicPr>
          <p:cNvPr id="35" name="Gráfico 29"/>
          <p:cNvPicPr>
            <a:picLocks noChangeAspect="1"/>
          </p:cNvPicPr>
          <p:nvPr/>
        </p:nvPicPr>
        <p:blipFill>
          <a:blip>
            <a:extLst>
              <a:ext uri="{96DAC541-7B7A-43D3-8B79-37D633B846F1}">
                <asvg:svgBlip xmlns:asvg="http://schemas.microsoft.com/office/drawing/2016/SVG/main" r:embed="rId7"/>
              </a:ext>
            </a:extLst>
          </a:blip>
          <a:stretch/>
        </p:blipFill>
        <p:spPr>
          <a:xfrm>
            <a:off x="9553575" y="2781300"/>
            <a:ext cx="857250" cy="857250"/>
          </a:xfrm>
          <a:prstGeom prst="rect">
            <a:avLst/>
          </a:prstGeom>
        </p:spPr>
      </p:pic>
      <p:sp>
        <p:nvSpPr>
          <p:cNvPr id="14" name="LINKEDIN-platform">
            <a:extLst>
              <a:ext uri="{FF2B5EF4-FFF2-40B4-BE49-F238E27FC236}">
                <a16:creationId xmlns:a16="http://schemas.microsoft.com/office/drawing/2014/main" id="{6335DC42-5BA6-498B-91DE-64D5DB3BF99D}"/>
              </a:ext>
            </a:extLst>
          </p:cNvPr>
          <p:cNvSpPr>
            <a:spLocks noGrp="1"/>
          </p:cNvSpPr>
          <p:nvPr/>
        </p:nvSpPr>
        <p:spPr>
          <a:xfrm>
            <a:off x="8858250" y="3867150"/>
            <a:ext cx="2247900" cy="257175"/>
          </a:xfrm>
          <a:prstGeom prst="rect">
            <a:avLst/>
          </a:prstGeom>
          <a:noFill/>
          <a:ln w="0">
            <a:noFill/>
            <a:prstDash val="solid"/>
          </a:ln>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1">
                <a:solidFill>
                  <a:srgbClr val="0A66C2"/>
                </a:solidFill>
              </a:defRPr>
            </a:pPr>
            <a:r>
              <a:rPr kumimoji="0" sz="975" b="1" i="0" u="none" strike="noStrike" kern="1200" cap="none" spc="0" normalizeH="0" baseline="0" noProof="0">
                <a:ln>
                  <a:noFill/>
                </a:ln>
                <a:solidFill>
                  <a:srgbClr val="0A66C2"/>
                </a:solidFill>
                <a:effectLst/>
                <a:uLnTx/>
                <a:uFillTx/>
                <a:latin typeface="Calibri"/>
                <a:ea typeface="Calibri"/>
                <a:cs typeface="Calibri"/>
              </a:rPr>
              <a:t>LINKEDIN</a:t>
            </a:r>
          </a:p>
        </p:txBody>
      </p:sp>
      <p:sp>
        <p:nvSpPr>
          <p:cNvPr id="15" name="LINKEDIN-account">
            <a:extLst>
              <a:ext uri="{FF2B5EF4-FFF2-40B4-BE49-F238E27FC236}">
                <a16:creationId xmlns:a16="http://schemas.microsoft.com/office/drawing/2014/main" id="{C7EC0A74-404F-4E25-9DA9-554588C5F047}"/>
              </a:ext>
            </a:extLst>
          </p:cNvPr>
          <p:cNvSpPr>
            <a:spLocks noGrp="1"/>
          </p:cNvSpPr>
          <p:nvPr/>
        </p:nvSpPr>
        <p:spPr>
          <a:xfrm>
            <a:off x="8763000" y="4210050"/>
            <a:ext cx="2438400" cy="381000"/>
          </a:xfrm>
          <a:prstGeom prst="rect">
            <a:avLst/>
          </a:prstGeom>
          <a:noFill/>
          <a:ln w="0">
            <a:noFill/>
            <a:prstDash val="solid"/>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263B44"/>
                </a:solidFill>
              </a:defRPr>
            </a:pPr>
            <a:r>
              <a:rPr kumimoji="0" sz="1425" b="1" i="0" u="none" strike="noStrike" kern="1200" cap="none" spc="0" normalizeH="0" baseline="0" noProof="0">
                <a:ln>
                  <a:noFill/>
                </a:ln>
                <a:solidFill>
                  <a:srgbClr val="263B44"/>
                </a:solidFill>
                <a:effectLst/>
                <a:uLnTx/>
                <a:uFillTx/>
                <a:latin typeface="Calibri"/>
                <a:ea typeface="Calibri"/>
                <a:cs typeface="Calibri"/>
              </a:rPr>
              <a:t>MCP-ES</a:t>
            </a:r>
          </a:p>
        </p:txBody>
      </p:sp>
      <p:sp>
        <p:nvSpPr>
          <p:cNvPr id="16" name="institution">
            <a:extLst>
              <a:ext uri="{FF2B5EF4-FFF2-40B4-BE49-F238E27FC236}">
                <a16:creationId xmlns:a16="http://schemas.microsoft.com/office/drawing/2014/main" id="{BE05A7FC-25C2-42CD-A833-D73A4A371445}"/>
              </a:ext>
            </a:extLst>
          </p:cNvPr>
          <p:cNvSpPr>
            <a:spLocks noGrp="1"/>
          </p:cNvSpPr>
          <p:nvPr/>
        </p:nvSpPr>
        <p:spPr>
          <a:xfrm>
            <a:off x="2667000" y="5638800"/>
            <a:ext cx="6858000" cy="323850"/>
          </a:xfrm>
          <a:prstGeom prst="rect">
            <a:avLst/>
          </a:prstGeom>
          <a:noFill/>
          <a:ln w="0">
            <a:noFill/>
            <a:prstDash val="solid"/>
          </a:ln>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168D98"/>
                </a:solidFill>
              </a:defRPr>
            </a:pPr>
            <a:r>
              <a:rPr kumimoji="0" sz="1200" b="1" i="0" u="none" strike="noStrike" kern="1200" cap="none" spc="0" normalizeH="0" baseline="0" noProof="0" dirty="0" err="1">
                <a:ln>
                  <a:noFill/>
                </a:ln>
                <a:solidFill>
                  <a:srgbClr val="168D98"/>
                </a:solidFill>
                <a:effectLst/>
                <a:uLnTx/>
                <a:uFillTx/>
                <a:latin typeface="Calibri"/>
                <a:ea typeface="Calibri"/>
                <a:cs typeface="Calibri"/>
              </a:rPr>
              <a:t>Mecanismo</a:t>
            </a:r>
            <a:r>
              <a:rPr kumimoji="0" sz="1200" b="1" i="0" u="none" strike="noStrike" kern="1200" cap="none" spc="0" normalizeH="0" baseline="0" noProof="0" dirty="0">
                <a:ln>
                  <a:noFill/>
                </a:ln>
                <a:solidFill>
                  <a:srgbClr val="168D98"/>
                </a:solidFill>
                <a:effectLst/>
                <a:uLnTx/>
                <a:uFillTx/>
                <a:latin typeface="Calibri"/>
                <a:ea typeface="Calibri"/>
                <a:cs typeface="Calibri"/>
              </a:rPr>
              <a:t> de </a:t>
            </a:r>
            <a:r>
              <a:rPr kumimoji="0" sz="1200" b="1" i="0" u="none" strike="noStrike" kern="1200" cap="none" spc="0" normalizeH="0" baseline="0" noProof="0" dirty="0" err="1">
                <a:ln>
                  <a:noFill/>
                </a:ln>
                <a:solidFill>
                  <a:srgbClr val="168D98"/>
                </a:solidFill>
                <a:effectLst/>
                <a:uLnTx/>
                <a:uFillTx/>
                <a:latin typeface="Calibri"/>
                <a:ea typeface="Calibri"/>
                <a:cs typeface="Calibri"/>
              </a:rPr>
              <a:t>Coordinación</a:t>
            </a:r>
            <a:r>
              <a:rPr kumimoji="0" sz="1200" b="1" i="0" u="none" strike="noStrike" kern="1200" cap="none" spc="0" normalizeH="0" baseline="0" noProof="0" dirty="0">
                <a:ln>
                  <a:noFill/>
                </a:ln>
                <a:solidFill>
                  <a:srgbClr val="168D98"/>
                </a:solidFill>
                <a:effectLst/>
                <a:uLnTx/>
                <a:uFillTx/>
                <a:latin typeface="Calibri"/>
                <a:ea typeface="Calibri"/>
                <a:cs typeface="Calibri"/>
              </a:rPr>
              <a:t> de País El Salvador</a:t>
            </a:r>
          </a:p>
        </p:txBody>
      </p:sp>
      <p:pic>
        <p:nvPicPr>
          <p:cNvPr id="39" name="Imagen 33"/>
          <p:cNvPicPr>
            <a:picLocks noChangeAspect="1"/>
          </p:cNvPicPr>
          <p:nvPr/>
        </p:nvPicPr>
        <p:blipFill>
          <a:blip r:embed="rId8"/>
          <a:srcRect t="23928" b="23928"/>
          <a:stretch>
            <a:fillRect/>
          </a:stretch>
        </p:blipFill>
        <p:spPr>
          <a:xfrm>
            <a:off x="0" y="6667500"/>
            <a:ext cx="12192000" cy="190500"/>
          </a:xfrm>
          <a:prstGeom prst="rect">
            <a:avLst/>
          </a:prstGeom>
        </p:spPr>
      </p:pic>
    </p:spTree>
    <p:extLst>
      <p:ext uri="{BB962C8B-B14F-4D97-AF65-F5344CB8AC3E}">
        <p14:creationId xmlns:p14="http://schemas.microsoft.com/office/powerpoint/2010/main" val="295842007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2991</Words>
  <Application>Microsoft Office PowerPoint</Application>
  <DocSecurity>0</DocSecurity>
  <PresentationFormat>Panorámica</PresentationFormat>
  <Paragraphs>328</Paragraphs>
  <Slides>20</Slides>
  <Notes>20</Notes>
  <HiddenSlides>0</HiddenSlides>
  <MMClips>0</MMClips>
  <ScaleCrop>false</ScaleCrop>
  <HeadingPairs>
    <vt:vector size="8" baseType="variant">
      <vt:variant>
        <vt:lpstr>Fuentes usadas</vt:lpstr>
      </vt:variant>
      <vt:variant>
        <vt:i4>2</vt:i4>
      </vt:variant>
      <vt:variant>
        <vt:lpstr>Tema</vt:lpstr>
      </vt:variant>
      <vt:variant>
        <vt:i4>1</vt:i4>
      </vt:variant>
      <vt:variant>
        <vt:lpstr>Servidores OLE incrustados</vt:lpstr>
      </vt:variant>
      <vt:variant>
        <vt:i4>1</vt:i4>
      </vt:variant>
      <vt:variant>
        <vt:lpstr>Títulos de diapositiva</vt:lpstr>
      </vt:variant>
      <vt:variant>
        <vt:i4>20</vt:i4>
      </vt:variant>
    </vt:vector>
  </HeadingPairs>
  <TitlesOfParts>
    <vt:vector size="24" baseType="lpstr">
      <vt:lpstr>Arial</vt:lpstr>
      <vt:lpstr>Calibri</vt:lpstr>
      <vt:lpstr>ChatGPT</vt:lpstr>
      <vt:lpstr>Document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Administración y Comunicaciones MCP</cp:lastModifiedBy>
  <cp:revision>1</cp:revision>
  <dcterms:created xsi:type="dcterms:W3CDTF">2026-09-23T17:18:10Z</dcterms:created>
  <dcterms:modified xsi:type="dcterms:W3CDTF">2026-09-23T17:33:32Z</dcterms:modified>
</cp:coreProperties>
</file>