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</p:sldIdLst>
  <p:sldSz cx="12192000" cy="6858000"/>
  <p:notesSz cx="6858000" cy="9144000"/>
  <p:defaultTextStyle>
    <a:defPPr>
      <a:defRPr lang="es-S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6" d="100"/>
          <a:sy n="56" d="100"/>
        </p:scale>
        <p:origin x="97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Objetivo: informar al Pleno sobre la autorización de pago emitida por la Presidencia y dejar constancia de la decisión urgente.</a:t>
            </a:r>
          </a:p>
          <a:p>
            <a:r>
              <a:t>La documentación suministrada indica que la autorización ya fue emitida. Por ello, la propuesta final usa la fórmula 'se da por informado y deja constancia'.</a:t>
            </a:r>
          </a:p>
          <a:p>
            <a:r>
              <a:t>Fuentes: Nota MCP-ES 08-09-2026; correo de solicitud del 2 de septiembre de 2026; respuesta de Presidencia del 2 de septiembre de 2026.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Explique que la urgencia provino de dos plazos: el reclamo debía tramitarse dentro de 72 horas y el pago debía realizarse antes del 20 de septiembre.</a:t>
            </a:r>
          </a:p>
          <a:p>
            <a:r>
              <a:t>La sesión plenaria estaba programada para el 24 de septiembre, después del vencimiento del pago.</a:t>
            </a:r>
          </a:p>
          <a:p>
            <a:r>
              <a:t>La Nota MCP-ES 08-09-2026 está fechada el 3 de septiembre. El correo de Presidencia expresó 'favor proceder con el pago' la noche del 2 de septiembre.</a:t>
            </a:r>
          </a:p>
          <a:p>
            <a:r>
              <a:t>Dato que conviene conciliar en el expediente: el informe y las notas de SISCA ubican la sustracción el 31 de agosto; el formulario de Claro consigna el 1 de septiembre.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El informe señala que Claro aplicó la garantía y entregó el equipo de reposición. El saldo pendiente es US$699.26.</a:t>
            </a:r>
          </a:p>
          <a:p>
            <a:r>
              <a:t>En el ZIP revisado se localizaron el formulario de desactivación, las notas SISCA 271 y 272, el informe y la autorización presidencial.</a:t>
            </a:r>
          </a:p>
          <a:p>
            <a:r>
              <a:t>El informe también enumera la denuncia PNC, la constancia de entrega y el documento de Claro con el monto. Esos tres documentos no aparecen dentro del ZIP revisado, por lo que conviene confirmar que estén incorporados en el expediente administrativo.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695976-11CF-58E5-FE16-F4CF5D6964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68B8554-1CED-74EE-F17D-CE754E0139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338D7B4-A9F8-2957-5B31-B8DDBF0F79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455510-F1EE-00C3-F90B-6B57D66A39F7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76581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La fórmula propuesta refleja el contenido de la Nota MCP-ES 08-09-2026: la Presidencia tomó la decisión urgente y esta debía informarse posteriormente al Pleno.</a:t>
            </a:r>
          </a:p>
          <a:p>
            <a:r>
              <a:t>Si el Reglamento Interno o la práctica del MCP-ES exigen ratificación expresa, puede sustituirse 'se da por informado y deja constancia' por 'ratifica'. La documentación suministrada solo menciona el deber de informar.</a:t>
            </a:r>
          </a:p>
          <a:p>
            <a:r>
              <a:t>Fuente: Nota MCP-ES 08-09-2026 y correo de solicitud del 2 de septiembre de 2026.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735C19-FC2C-A8D9-1D82-F11A974014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AE46673-9665-CA6A-4B2A-64A68A5361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0C0F707-E05D-25B8-D3CB-800EB22C3C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Objetivo: informar al Pleno sobre la autorización de pago emitida por la Presidencia y dejar constancia de la decisión urgente.</a:t>
            </a:r>
          </a:p>
          <a:p>
            <a:r>
              <a:t>La documentación suministrada indica que la autorización ya fue emitida. Por ello, la propuesta final usa la fórmula 'se da por informado y deja constancia'.</a:t>
            </a:r>
          </a:p>
          <a:p>
            <a:r>
              <a:t>Fuentes: Nota MCP-ES 08-09-2026; correo de solicitud del 2 de septiembre de 2026; respuesta de Presidencia del 2 de septiembre de 2026.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2D0A73-2ACB-FA3A-AFD6-AD99947193B5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11418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>
            <a:extLst>
              <a:ext uri="{FF2B5EF4-FFF2-40B4-BE49-F238E27FC236}">
                <a16:creationId xmlns:a16="http://schemas.microsoft.com/office/drawing/2014/main" id="{B0568A09-B804-43AD-A62C-A8863F613A4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168D98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EB1B96D6-0CEC-4373-828E-8D4D933EF87D}"/>
              </a:ext>
            </a:extLst>
          </p:cNvPr>
          <p:cNvSpPr>
            <a:spLocks noGrp="1"/>
          </p:cNvSpPr>
          <p:nvPr/>
        </p:nvSpPr>
        <p:spPr>
          <a:xfrm>
            <a:off x="742950" y="762000"/>
            <a:ext cx="22860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425" b="1">
                <a:solidFill>
                  <a:srgbClr val="168D98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68D98"/>
                </a:solidFill>
                <a:latin typeface="Arial"/>
                <a:ea typeface="Arial"/>
                <a:cs typeface="Arial"/>
              </a:rPr>
              <a:t>PUNTO 8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4F384820-2AFC-46D0-A507-9910C42BE374}"/>
              </a:ext>
            </a:extLst>
          </p:cNvPr>
          <p:cNvSpPr>
            <a:spLocks noGrp="1"/>
          </p:cNvSpPr>
          <p:nvPr/>
        </p:nvSpPr>
        <p:spPr>
          <a:xfrm>
            <a:off x="590550" y="2517321"/>
            <a:ext cx="10001250" cy="1257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93000"/>
              </a:lnSpc>
              <a:buNone/>
              <a:defRPr sz="3750" b="1">
                <a:solidFill>
                  <a:srgbClr val="33474F"/>
                </a:solidFill>
                <a:latin typeface="Arial"/>
                <a:ea typeface="Arial"/>
                <a:cs typeface="Arial"/>
              </a:defRPr>
            </a:pPr>
            <a:r>
              <a:rPr sz="2800" b="1" dirty="0" err="1">
                <a:solidFill>
                  <a:srgbClr val="33474F"/>
                </a:solidFill>
                <a:latin typeface="Arial"/>
                <a:ea typeface="Arial"/>
                <a:cs typeface="Arial"/>
              </a:rPr>
              <a:t>Reposición</a:t>
            </a:r>
            <a:r>
              <a:rPr sz="2800" b="1" dirty="0">
                <a:solidFill>
                  <a:srgbClr val="33474F"/>
                </a:solidFill>
                <a:latin typeface="Arial"/>
                <a:ea typeface="Arial"/>
                <a:cs typeface="Arial"/>
              </a:rPr>
              <a:t> de </a:t>
            </a:r>
            <a:r>
              <a:rPr sz="2800" b="1" dirty="0" err="1">
                <a:solidFill>
                  <a:srgbClr val="33474F"/>
                </a:solidFill>
                <a:latin typeface="Arial"/>
                <a:ea typeface="Arial"/>
                <a:cs typeface="Arial"/>
              </a:rPr>
              <a:t>teléfono</a:t>
            </a:r>
            <a:r>
              <a:rPr sz="2800" b="1" dirty="0">
                <a:solidFill>
                  <a:srgbClr val="33474F"/>
                </a:solidFill>
                <a:latin typeface="Arial"/>
                <a:ea typeface="Arial"/>
                <a:cs typeface="Arial"/>
              </a:rPr>
              <a:t> </a:t>
            </a:r>
            <a:r>
              <a:rPr sz="2800" b="1" dirty="0" err="1">
                <a:solidFill>
                  <a:srgbClr val="33474F"/>
                </a:solidFill>
                <a:latin typeface="Arial"/>
                <a:ea typeface="Arial"/>
                <a:cs typeface="Arial"/>
              </a:rPr>
              <a:t>móvil</a:t>
            </a:r>
            <a:r>
              <a:rPr sz="2800" b="1" dirty="0">
                <a:solidFill>
                  <a:srgbClr val="33474F"/>
                </a:solidFill>
                <a:latin typeface="Arial"/>
                <a:ea typeface="Arial"/>
                <a:cs typeface="Arial"/>
              </a:rPr>
              <a:t> institucional</a:t>
            </a:r>
            <a:endParaRPr sz="2800" b="1" dirty="0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6992B018-0C6D-43F4-975E-5D32D4336007}"/>
              </a:ext>
            </a:extLst>
          </p:cNvPr>
          <p:cNvSpPr>
            <a:spLocks noGrp="1"/>
          </p:cNvSpPr>
          <p:nvPr/>
        </p:nvSpPr>
        <p:spPr>
          <a:xfrm>
            <a:off x="762000" y="1428749"/>
            <a:ext cx="10759440" cy="93345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93000"/>
              </a:lnSpc>
              <a:buNone/>
              <a:defRPr sz="3750" b="1">
                <a:solidFill>
                  <a:srgbClr val="173A4B"/>
                </a:solidFill>
                <a:latin typeface="Arial"/>
                <a:ea typeface="Arial"/>
                <a:cs typeface="Arial"/>
              </a:defRPr>
            </a:pPr>
            <a:r>
              <a:rPr sz="4000" b="1" dirty="0">
                <a:solidFill>
                  <a:srgbClr val="173A4B"/>
                </a:solidFill>
                <a:latin typeface="Arial"/>
                <a:ea typeface="Arial"/>
                <a:cs typeface="Arial"/>
              </a:rPr>
              <a:t>Información al Pleno sobre la </a:t>
            </a:r>
            <a:r>
              <a:rPr sz="4000" b="1" dirty="0" err="1">
                <a:solidFill>
                  <a:srgbClr val="173A4B"/>
                </a:solidFill>
                <a:latin typeface="Arial"/>
                <a:ea typeface="Arial"/>
                <a:cs typeface="Arial"/>
              </a:rPr>
              <a:t>autorización</a:t>
            </a:r>
            <a:r>
              <a:rPr sz="4000" b="1" dirty="0">
                <a:solidFill>
                  <a:srgbClr val="173A4B"/>
                </a:solidFill>
                <a:latin typeface="Arial"/>
                <a:ea typeface="Arial"/>
                <a:cs typeface="Arial"/>
              </a:rPr>
              <a:t> de </a:t>
            </a:r>
            <a:r>
              <a:rPr sz="4000" b="1" dirty="0" err="1">
                <a:solidFill>
                  <a:srgbClr val="173A4B"/>
                </a:solidFill>
                <a:latin typeface="Arial"/>
                <a:ea typeface="Arial"/>
                <a:cs typeface="Arial"/>
              </a:rPr>
              <a:t>pago</a:t>
            </a:r>
            <a:endParaRPr sz="4000" b="1" dirty="0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" name="Conector recto 4">
            <a:extLst>
              <a:ext uri="{FF2B5EF4-FFF2-40B4-BE49-F238E27FC236}">
                <a16:creationId xmlns:a16="http://schemas.microsoft.com/office/drawing/2014/main" id="{26440525-50D3-4F63-87EC-FA33B3AB9709}"/>
              </a:ext>
            </a:extLst>
          </p:cNvPr>
          <p:cNvSpPr>
            <a:spLocks noGrp="1"/>
          </p:cNvSpPr>
          <p:nvPr/>
        </p:nvSpPr>
        <p:spPr>
          <a:xfrm>
            <a:off x="762000" y="3619500"/>
            <a:ext cx="4953000" cy="0"/>
          </a:xfrm>
          <a:prstGeom prst="line">
            <a:avLst/>
          </a:prstGeom>
          <a:noFill/>
          <a:ln w="19050">
            <a:solidFill>
              <a:srgbClr val="168D9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CF3A8569-F4FC-4F6A-8808-667E1A4CD459}"/>
              </a:ext>
            </a:extLst>
          </p:cNvPr>
          <p:cNvSpPr>
            <a:spLocks noGrp="1"/>
          </p:cNvSpPr>
          <p:nvPr/>
        </p:nvSpPr>
        <p:spPr>
          <a:xfrm>
            <a:off x="7520940" y="5821680"/>
            <a:ext cx="40005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b">
            <a:normAutofit/>
          </a:bodyPr>
          <a:lstStyle/>
          <a:p>
            <a:pPr algn="r">
              <a:lnSpc>
                <a:spcPct val="95000"/>
              </a:lnSpc>
              <a:buNone/>
              <a:defRPr sz="1650" b="1">
                <a:solidFill>
                  <a:srgbClr val="173A4B"/>
                </a:solidFill>
                <a:latin typeface="Arial"/>
                <a:ea typeface="Arial"/>
                <a:cs typeface="Arial"/>
              </a:defRPr>
            </a:pPr>
            <a:r>
              <a:rPr sz="1650" b="1" dirty="0" err="1">
                <a:solidFill>
                  <a:srgbClr val="173A4B"/>
                </a:solidFill>
                <a:latin typeface="Arial"/>
                <a:ea typeface="Arial"/>
                <a:cs typeface="Arial"/>
              </a:rPr>
              <a:t>Plenaria</a:t>
            </a:r>
            <a:r>
              <a:rPr sz="1650" b="1" dirty="0">
                <a:solidFill>
                  <a:srgbClr val="173A4B"/>
                </a:solidFill>
                <a:latin typeface="Arial"/>
                <a:ea typeface="Arial"/>
                <a:cs typeface="Arial"/>
              </a:rPr>
              <a:t> del MCP-ES</a:t>
            </a:r>
          </a:p>
          <a:p>
            <a:pPr algn="r">
              <a:lnSpc>
                <a:spcPct val="95000"/>
              </a:lnSpc>
              <a:buNone/>
              <a:defRPr sz="1650" b="1">
                <a:solidFill>
                  <a:srgbClr val="173A4B"/>
                </a:solidFill>
                <a:latin typeface="Arial"/>
                <a:ea typeface="Arial"/>
                <a:cs typeface="Arial"/>
              </a:defRPr>
            </a:pPr>
            <a:r>
              <a:rPr sz="1650" b="1" dirty="0">
                <a:solidFill>
                  <a:srgbClr val="173A4B"/>
                </a:solidFill>
                <a:latin typeface="Arial"/>
                <a:ea typeface="Arial"/>
                <a:cs typeface="Arial"/>
              </a:rPr>
              <a:t>24 de septiembre de 2026</a:t>
            </a:r>
          </a:p>
        </p:txBody>
      </p:sp>
      <p:pic>
        <p:nvPicPr>
          <p:cNvPr id="18" name="Imagen 17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323850" y="232025"/>
            <a:ext cx="1428750" cy="526551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4"/>
          <a:srcRect t="23928" b="23928"/>
          <a:stretch>
            <a:fillRect/>
          </a:stretch>
        </p:blipFill>
        <p:spPr>
          <a:xfrm>
            <a:off x="0" y="6667500"/>
            <a:ext cx="12192000" cy="190500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D4C7FB8A-3185-2990-07C7-6B2A4A42340F}"/>
              </a:ext>
            </a:extLst>
          </p:cNvPr>
          <p:cNvSpPr>
            <a:spLocks noGrp="1"/>
          </p:cNvSpPr>
          <p:nvPr/>
        </p:nvSpPr>
        <p:spPr>
          <a:xfrm>
            <a:off x="3474720" y="4750255"/>
            <a:ext cx="490347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b">
            <a:noAutofit/>
          </a:bodyPr>
          <a:lstStyle/>
          <a:p>
            <a:pPr algn="ctr">
              <a:lnSpc>
                <a:spcPct val="95000"/>
              </a:lnSpc>
              <a:buNone/>
              <a:defRPr sz="1650" b="1">
                <a:solidFill>
                  <a:srgbClr val="173A4B"/>
                </a:solidFill>
                <a:latin typeface="Arial"/>
                <a:ea typeface="Arial"/>
                <a:cs typeface="Arial"/>
              </a:defRPr>
            </a:pPr>
            <a:r>
              <a:rPr lang="es-MX" sz="2000" b="1" dirty="0">
                <a:solidFill>
                  <a:srgbClr val="173A4B"/>
                </a:solidFill>
                <a:latin typeface="Arial"/>
                <a:ea typeface="Arial"/>
                <a:cs typeface="Arial"/>
              </a:rPr>
              <a:t>Presenta:</a:t>
            </a:r>
          </a:p>
          <a:p>
            <a:pPr algn="ctr">
              <a:lnSpc>
                <a:spcPct val="95000"/>
              </a:lnSpc>
              <a:buNone/>
              <a:defRPr sz="1650" b="1">
                <a:solidFill>
                  <a:srgbClr val="173A4B"/>
                </a:solidFill>
                <a:latin typeface="Arial"/>
                <a:ea typeface="Arial"/>
                <a:cs typeface="Arial"/>
              </a:defRPr>
            </a:pPr>
            <a:r>
              <a:rPr lang="es-MX" sz="2000" b="1" dirty="0">
                <a:solidFill>
                  <a:srgbClr val="173A4B"/>
                </a:solidFill>
                <a:latin typeface="Arial"/>
                <a:ea typeface="Arial"/>
                <a:cs typeface="Arial"/>
              </a:rPr>
              <a:t>Lcda. Marta Alicia de Magaña</a:t>
            </a:r>
          </a:p>
          <a:p>
            <a:pPr algn="ctr">
              <a:lnSpc>
                <a:spcPct val="95000"/>
              </a:lnSpc>
              <a:buNone/>
              <a:defRPr sz="1650" b="1">
                <a:solidFill>
                  <a:srgbClr val="173A4B"/>
                </a:solidFill>
                <a:latin typeface="Arial"/>
                <a:ea typeface="Arial"/>
                <a:cs typeface="Arial"/>
              </a:defRPr>
            </a:pPr>
            <a:r>
              <a:rPr lang="es-MX" sz="2000" b="1" dirty="0">
                <a:solidFill>
                  <a:srgbClr val="173A4B"/>
                </a:solidFill>
                <a:latin typeface="Arial"/>
                <a:ea typeface="Arial"/>
                <a:cs typeface="Arial"/>
              </a:rPr>
              <a:t>Directora Ejecutiva del MCP-ES</a:t>
            </a:r>
            <a:endParaRPr sz="2000" b="1" dirty="0">
              <a:solidFill>
                <a:srgbClr val="173A4B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9197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ángulo 24">
            <a:extLst>
              <a:ext uri="{FF2B5EF4-FFF2-40B4-BE49-F238E27FC236}">
                <a16:creationId xmlns:a16="http://schemas.microsoft.com/office/drawing/2014/main" id="{AFD4498B-F82C-464A-903D-B694814E742C}"/>
              </a:ext>
            </a:extLst>
          </p:cNvPr>
          <p:cNvSpPr>
            <a:spLocks noGrp="1"/>
          </p:cNvSpPr>
          <p:nvPr/>
        </p:nvSpPr>
        <p:spPr>
          <a:xfrm>
            <a:off x="2286000" y="257176"/>
            <a:ext cx="9906000" cy="4381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  <a:defRPr sz="3075" b="1">
                <a:solidFill>
                  <a:srgbClr val="173A4B"/>
                </a:solidFill>
                <a:latin typeface="Arial"/>
                <a:ea typeface="Arial"/>
                <a:cs typeface="Arial"/>
              </a:defRPr>
            </a:pPr>
            <a:r>
              <a:rPr sz="3200" b="1" dirty="0" err="1">
                <a:solidFill>
                  <a:srgbClr val="173A4B"/>
                </a:solidFill>
                <a:latin typeface="Arial"/>
                <a:ea typeface="Arial"/>
                <a:cs typeface="Arial"/>
              </a:rPr>
              <a:t>Secuencia</a:t>
            </a:r>
            <a:r>
              <a:rPr sz="3200" b="1" dirty="0">
                <a:solidFill>
                  <a:srgbClr val="173A4B"/>
                </a:solidFill>
                <a:latin typeface="Arial"/>
                <a:ea typeface="Arial"/>
                <a:cs typeface="Arial"/>
              </a:rPr>
              <a:t> de la </a:t>
            </a:r>
            <a:r>
              <a:rPr sz="3200" b="1" dirty="0" err="1">
                <a:solidFill>
                  <a:srgbClr val="173A4B"/>
                </a:solidFill>
                <a:latin typeface="Arial"/>
                <a:ea typeface="Arial"/>
                <a:cs typeface="Arial"/>
              </a:rPr>
              <a:t>actuación</a:t>
            </a:r>
            <a:r>
              <a:rPr sz="3200" b="1" dirty="0">
                <a:solidFill>
                  <a:srgbClr val="173A4B"/>
                </a:solidFill>
                <a:latin typeface="Arial"/>
                <a:ea typeface="Arial"/>
                <a:cs typeface="Arial"/>
              </a:rPr>
              <a:t> </a:t>
            </a:r>
            <a:r>
              <a:rPr sz="3200" b="1" dirty="0" err="1">
                <a:solidFill>
                  <a:srgbClr val="173A4B"/>
                </a:solidFill>
                <a:latin typeface="Arial"/>
                <a:ea typeface="Arial"/>
                <a:cs typeface="Arial"/>
              </a:rPr>
              <a:t>urgente</a:t>
            </a:r>
            <a:endParaRPr sz="3200" b="1" dirty="0">
              <a:solidFill>
                <a:srgbClr val="173A4B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CC330FDF-77EC-4554-934B-56D33738A793}"/>
              </a:ext>
            </a:extLst>
          </p:cNvPr>
          <p:cNvSpPr>
            <a:spLocks noGrp="1"/>
          </p:cNvSpPr>
          <p:nvPr/>
        </p:nvSpPr>
        <p:spPr>
          <a:xfrm>
            <a:off x="1676400" y="1028700"/>
            <a:ext cx="99060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500" b="0">
                <a:solidFill>
                  <a:srgbClr val="66777D"/>
                </a:solidFill>
                <a:latin typeface="Arial"/>
                <a:ea typeface="Arial"/>
                <a:cs typeface="Arial"/>
              </a:defRPr>
            </a:pPr>
            <a:r>
              <a:rPr sz="2000" b="0" dirty="0">
                <a:solidFill>
                  <a:srgbClr val="66777D"/>
                </a:solidFill>
                <a:latin typeface="Arial"/>
                <a:ea typeface="Arial"/>
                <a:cs typeface="Arial"/>
              </a:rPr>
              <a:t>El </a:t>
            </a:r>
            <a:r>
              <a:rPr sz="2000" b="0" dirty="0" err="1">
                <a:solidFill>
                  <a:srgbClr val="66777D"/>
                </a:solidFill>
                <a:latin typeface="Arial"/>
                <a:ea typeface="Arial"/>
                <a:cs typeface="Arial"/>
              </a:rPr>
              <a:t>plazo</a:t>
            </a:r>
            <a:r>
              <a:rPr sz="2000" b="0" dirty="0">
                <a:solidFill>
                  <a:srgbClr val="66777D"/>
                </a:solidFill>
                <a:latin typeface="Arial"/>
                <a:ea typeface="Arial"/>
                <a:cs typeface="Arial"/>
              </a:rPr>
              <a:t> de la </a:t>
            </a:r>
            <a:r>
              <a:rPr sz="2000" b="0" dirty="0" err="1">
                <a:solidFill>
                  <a:srgbClr val="66777D"/>
                </a:solidFill>
                <a:latin typeface="Arial"/>
                <a:ea typeface="Arial"/>
                <a:cs typeface="Arial"/>
              </a:rPr>
              <a:t>garantía</a:t>
            </a:r>
            <a:r>
              <a:rPr sz="2000" b="0" dirty="0">
                <a:solidFill>
                  <a:srgbClr val="66777D"/>
                </a:solidFill>
                <a:latin typeface="Arial"/>
                <a:ea typeface="Arial"/>
                <a:cs typeface="Arial"/>
              </a:rPr>
              <a:t> </a:t>
            </a:r>
            <a:r>
              <a:rPr sz="2000" b="0" dirty="0" err="1">
                <a:solidFill>
                  <a:srgbClr val="66777D"/>
                </a:solidFill>
                <a:latin typeface="Arial"/>
                <a:ea typeface="Arial"/>
                <a:cs typeface="Arial"/>
              </a:rPr>
              <a:t>exigió</a:t>
            </a:r>
            <a:r>
              <a:rPr sz="2000" b="0" dirty="0">
                <a:solidFill>
                  <a:srgbClr val="66777D"/>
                </a:solidFill>
                <a:latin typeface="Arial"/>
                <a:ea typeface="Arial"/>
                <a:cs typeface="Arial"/>
              </a:rPr>
              <a:t> </a:t>
            </a:r>
            <a:r>
              <a:rPr sz="2000" b="0" dirty="0" err="1">
                <a:solidFill>
                  <a:srgbClr val="66777D"/>
                </a:solidFill>
                <a:latin typeface="Arial"/>
                <a:ea typeface="Arial"/>
                <a:cs typeface="Arial"/>
              </a:rPr>
              <a:t>completar</a:t>
            </a:r>
            <a:r>
              <a:rPr sz="2000" b="0" dirty="0">
                <a:solidFill>
                  <a:srgbClr val="66777D"/>
                </a:solidFill>
                <a:latin typeface="Arial"/>
                <a:ea typeface="Arial"/>
                <a:cs typeface="Arial"/>
              </a:rPr>
              <a:t> el </a:t>
            </a:r>
            <a:r>
              <a:rPr sz="2000" b="0" dirty="0" err="1">
                <a:solidFill>
                  <a:srgbClr val="66777D"/>
                </a:solidFill>
                <a:latin typeface="Arial"/>
                <a:ea typeface="Arial"/>
                <a:cs typeface="Arial"/>
              </a:rPr>
              <a:t>trámite</a:t>
            </a:r>
            <a:r>
              <a:rPr sz="2000" b="0" dirty="0">
                <a:solidFill>
                  <a:srgbClr val="66777D"/>
                </a:solidFill>
                <a:latin typeface="Arial"/>
                <a:ea typeface="Arial"/>
                <a:cs typeface="Arial"/>
              </a:rPr>
              <a:t> antes de la sesión </a:t>
            </a:r>
            <a:r>
              <a:rPr sz="2000" b="0" dirty="0" err="1">
                <a:solidFill>
                  <a:srgbClr val="66777D"/>
                </a:solidFill>
                <a:latin typeface="Arial"/>
                <a:ea typeface="Arial"/>
                <a:cs typeface="Arial"/>
              </a:rPr>
              <a:t>plenaria</a:t>
            </a:r>
            <a:endParaRPr sz="2000" b="0" dirty="0">
              <a:solidFill>
                <a:srgbClr val="66777D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Conector recto 2">
            <a:extLst>
              <a:ext uri="{FF2B5EF4-FFF2-40B4-BE49-F238E27FC236}">
                <a16:creationId xmlns:a16="http://schemas.microsoft.com/office/drawing/2014/main" id="{D8890436-9CE9-439D-B0D9-17C0CECA87B0}"/>
              </a:ext>
            </a:extLst>
          </p:cNvPr>
          <p:cNvSpPr>
            <a:spLocks noGrp="1"/>
          </p:cNvSpPr>
          <p:nvPr/>
        </p:nvSpPr>
        <p:spPr>
          <a:xfrm>
            <a:off x="1600200" y="1390650"/>
            <a:ext cx="9906000" cy="0"/>
          </a:xfrm>
          <a:prstGeom prst="line">
            <a:avLst/>
          </a:prstGeom>
          <a:noFill/>
          <a:ln w="9525">
            <a:solidFill>
              <a:srgbClr val="D6DFD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Conector recto 3">
            <a:extLst>
              <a:ext uri="{FF2B5EF4-FFF2-40B4-BE49-F238E27FC236}">
                <a16:creationId xmlns:a16="http://schemas.microsoft.com/office/drawing/2014/main" id="{6E2CBD1A-FAFB-4373-BE09-57648364C5C3}"/>
              </a:ext>
            </a:extLst>
          </p:cNvPr>
          <p:cNvSpPr>
            <a:spLocks noGrp="1"/>
          </p:cNvSpPr>
          <p:nvPr/>
        </p:nvSpPr>
        <p:spPr>
          <a:xfrm>
            <a:off x="1066800" y="2495550"/>
            <a:ext cx="9829800" cy="0"/>
          </a:xfrm>
          <a:prstGeom prst="line">
            <a:avLst/>
          </a:prstGeom>
          <a:noFill/>
          <a:ln w="47625">
            <a:solidFill>
              <a:srgbClr val="CBD5D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0FA3F113-BB8D-4330-81FD-64CD23F91A40}"/>
              </a:ext>
            </a:extLst>
          </p:cNvPr>
          <p:cNvSpPr>
            <a:spLocks noGrp="1"/>
          </p:cNvSpPr>
          <p:nvPr/>
        </p:nvSpPr>
        <p:spPr>
          <a:xfrm>
            <a:off x="1181100" y="2381250"/>
            <a:ext cx="228600" cy="228600"/>
          </a:xfrm>
          <a:prstGeom prst="roundRect">
            <a:avLst>
              <a:gd name="adj" fmla="val 50000"/>
            </a:avLst>
          </a:prstGeom>
          <a:solidFill>
            <a:srgbClr val="C84A53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F7588752-A803-4A93-AEC2-19E73D2EBA9F}"/>
              </a:ext>
            </a:extLst>
          </p:cNvPr>
          <p:cNvSpPr>
            <a:spLocks noGrp="1"/>
          </p:cNvSpPr>
          <p:nvPr/>
        </p:nvSpPr>
        <p:spPr>
          <a:xfrm>
            <a:off x="838200" y="1809750"/>
            <a:ext cx="16192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1425" b="1">
                <a:solidFill>
                  <a:srgbClr val="C84A53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C84A53"/>
                </a:solidFill>
                <a:latin typeface="Arial"/>
                <a:ea typeface="Arial"/>
                <a:cs typeface="Arial"/>
              </a:rPr>
              <a:t>31 AGO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74B876F2-F3CA-4FAF-AB6E-97E715022F60}"/>
              </a:ext>
            </a:extLst>
          </p:cNvPr>
          <p:cNvSpPr>
            <a:spLocks noGrp="1"/>
          </p:cNvSpPr>
          <p:nvPr/>
        </p:nvSpPr>
        <p:spPr>
          <a:xfrm>
            <a:off x="628650" y="2857500"/>
            <a:ext cx="2038350" cy="87630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lnSpc>
                <a:spcPct val="94000"/>
              </a:lnSpc>
              <a:buNone/>
              <a:defRPr sz="1350" b="1">
                <a:solidFill>
                  <a:srgbClr val="17313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7313F"/>
                </a:solidFill>
                <a:latin typeface="Arial"/>
                <a:ea typeface="Arial"/>
                <a:cs typeface="Arial"/>
              </a:rPr>
              <a:t>Sustracción del equipo institucional</a:t>
            </a:r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3848D4B1-FD1D-456E-AE6C-43873131BEFC}"/>
              </a:ext>
            </a:extLst>
          </p:cNvPr>
          <p:cNvSpPr>
            <a:spLocks noGrp="1"/>
          </p:cNvSpPr>
          <p:nvPr/>
        </p:nvSpPr>
        <p:spPr>
          <a:xfrm>
            <a:off x="3143250" y="2381250"/>
            <a:ext cx="228600" cy="228600"/>
          </a:xfrm>
          <a:prstGeom prst="roundRect">
            <a:avLst>
              <a:gd name="adj" fmla="val 50000"/>
            </a:avLst>
          </a:prstGeom>
          <a:solidFill>
            <a:srgbClr val="007D86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EB9B7CCA-EBAA-4202-A543-C56215C80DA1}"/>
              </a:ext>
            </a:extLst>
          </p:cNvPr>
          <p:cNvSpPr>
            <a:spLocks noGrp="1"/>
          </p:cNvSpPr>
          <p:nvPr/>
        </p:nvSpPr>
        <p:spPr>
          <a:xfrm>
            <a:off x="2800350" y="1809750"/>
            <a:ext cx="18097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1425" b="1">
                <a:solidFill>
                  <a:srgbClr val="007D86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007D86"/>
                </a:solidFill>
                <a:latin typeface="Arial"/>
                <a:ea typeface="Arial"/>
                <a:cs typeface="Arial"/>
              </a:rPr>
              <a:t>1 SEP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82D3F905-B71A-4C1A-BFB6-4A7CE5EECA79}"/>
              </a:ext>
            </a:extLst>
          </p:cNvPr>
          <p:cNvSpPr>
            <a:spLocks noGrp="1"/>
          </p:cNvSpPr>
          <p:nvPr/>
        </p:nvSpPr>
        <p:spPr>
          <a:xfrm>
            <a:off x="2590800" y="2857500"/>
            <a:ext cx="2228850" cy="87630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lnSpc>
                <a:spcPct val="94000"/>
              </a:lnSpc>
              <a:buNone/>
              <a:defRPr sz="1350" b="1">
                <a:solidFill>
                  <a:srgbClr val="17313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7313F"/>
                </a:solidFill>
                <a:latin typeface="Arial"/>
                <a:ea typeface="Arial"/>
                <a:cs typeface="Arial"/>
              </a:rPr>
              <a:t>Desactivación de la línea y autorizaciones de SISCA</a:t>
            </a:r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3C98C5F7-FDE1-478E-910A-56F09345A049}"/>
              </a:ext>
            </a:extLst>
          </p:cNvPr>
          <p:cNvSpPr>
            <a:spLocks noGrp="1"/>
          </p:cNvSpPr>
          <p:nvPr/>
        </p:nvSpPr>
        <p:spPr>
          <a:xfrm>
            <a:off x="5219700" y="2381250"/>
            <a:ext cx="228600" cy="228600"/>
          </a:xfrm>
          <a:prstGeom prst="roundRect">
            <a:avLst>
              <a:gd name="adj" fmla="val 50000"/>
            </a:avLst>
          </a:prstGeom>
          <a:solidFill>
            <a:srgbClr val="EE9B34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F72FC27A-4EC9-4016-9B2A-D7846657026C}"/>
              </a:ext>
            </a:extLst>
          </p:cNvPr>
          <p:cNvSpPr>
            <a:spLocks noGrp="1"/>
          </p:cNvSpPr>
          <p:nvPr/>
        </p:nvSpPr>
        <p:spPr>
          <a:xfrm>
            <a:off x="4876800" y="1809750"/>
            <a:ext cx="1952625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1425" b="1">
                <a:solidFill>
                  <a:srgbClr val="EE9B34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EE9B34"/>
                </a:solidFill>
                <a:latin typeface="Arial"/>
                <a:ea typeface="Arial"/>
                <a:cs typeface="Arial"/>
              </a:rPr>
              <a:t>DENTRO DE 72 H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B5BD102B-6F71-4C91-9B40-3EB43CF11A63}"/>
              </a:ext>
            </a:extLst>
          </p:cNvPr>
          <p:cNvSpPr>
            <a:spLocks noGrp="1"/>
          </p:cNvSpPr>
          <p:nvPr/>
        </p:nvSpPr>
        <p:spPr>
          <a:xfrm>
            <a:off x="4667250" y="2857500"/>
            <a:ext cx="2371725" cy="87630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lnSpc>
                <a:spcPct val="94000"/>
              </a:lnSpc>
              <a:buNone/>
              <a:defRPr sz="1350" b="1">
                <a:solidFill>
                  <a:srgbClr val="17313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7313F"/>
                </a:solidFill>
                <a:latin typeface="Arial"/>
                <a:ea typeface="Arial"/>
                <a:cs typeface="Arial"/>
              </a:rPr>
              <a:t>Reclamo ante Claro para conservar la cobertura</a:t>
            </a:r>
          </a:p>
        </p:txBody>
      </p:sp>
      <p:sp>
        <p:nvSpPr>
          <p:cNvPr id="14" name="Rectángulo: esquinas redondeadas 13">
            <a:extLst>
              <a:ext uri="{FF2B5EF4-FFF2-40B4-BE49-F238E27FC236}">
                <a16:creationId xmlns:a16="http://schemas.microsoft.com/office/drawing/2014/main" id="{41C5F58A-5758-4DCC-8010-65B7F86E1CDF}"/>
              </a:ext>
            </a:extLst>
          </p:cNvPr>
          <p:cNvSpPr>
            <a:spLocks noGrp="1"/>
          </p:cNvSpPr>
          <p:nvPr/>
        </p:nvSpPr>
        <p:spPr>
          <a:xfrm>
            <a:off x="7524750" y="2381250"/>
            <a:ext cx="228600" cy="228600"/>
          </a:xfrm>
          <a:prstGeom prst="roundRect">
            <a:avLst>
              <a:gd name="adj" fmla="val 50000"/>
            </a:avLst>
          </a:prstGeom>
          <a:solidFill>
            <a:srgbClr val="3FA1A7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690827FB-D6CF-43E5-85E8-223F52384508}"/>
              </a:ext>
            </a:extLst>
          </p:cNvPr>
          <p:cNvSpPr>
            <a:spLocks noGrp="1"/>
          </p:cNvSpPr>
          <p:nvPr/>
        </p:nvSpPr>
        <p:spPr>
          <a:xfrm>
            <a:off x="7181850" y="1809750"/>
            <a:ext cx="19050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1425" b="1">
                <a:solidFill>
                  <a:srgbClr val="3FA1A7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3FA1A7"/>
                </a:solidFill>
                <a:latin typeface="Arial"/>
                <a:ea typeface="Arial"/>
                <a:cs typeface="Arial"/>
              </a:rPr>
              <a:t>3 SEP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9F161676-8F97-4784-9024-7D45BD0D8AE3}"/>
              </a:ext>
            </a:extLst>
          </p:cNvPr>
          <p:cNvSpPr>
            <a:spLocks noGrp="1"/>
          </p:cNvSpPr>
          <p:nvPr/>
        </p:nvSpPr>
        <p:spPr>
          <a:xfrm>
            <a:off x="6972300" y="2857500"/>
            <a:ext cx="2324100" cy="87630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lnSpc>
                <a:spcPct val="94000"/>
              </a:lnSpc>
              <a:buNone/>
              <a:defRPr sz="1350" b="1">
                <a:solidFill>
                  <a:srgbClr val="17313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7313F"/>
                </a:solidFill>
                <a:latin typeface="Arial"/>
                <a:ea typeface="Arial"/>
                <a:cs typeface="Arial"/>
              </a:rPr>
              <a:t>Presidencia formaliza la autorización de pago</a:t>
            </a:r>
          </a:p>
        </p:txBody>
      </p:sp>
      <p:sp>
        <p:nvSpPr>
          <p:cNvPr id="17" name="Rectángulo: esquinas redondeadas 16">
            <a:extLst>
              <a:ext uri="{FF2B5EF4-FFF2-40B4-BE49-F238E27FC236}">
                <a16:creationId xmlns:a16="http://schemas.microsoft.com/office/drawing/2014/main" id="{6DDDBFE8-1A77-4ED6-AE42-1B667821749F}"/>
              </a:ext>
            </a:extLst>
          </p:cNvPr>
          <p:cNvSpPr>
            <a:spLocks noGrp="1"/>
          </p:cNvSpPr>
          <p:nvPr/>
        </p:nvSpPr>
        <p:spPr>
          <a:xfrm>
            <a:off x="9772650" y="2381250"/>
            <a:ext cx="228600" cy="228600"/>
          </a:xfrm>
          <a:prstGeom prst="roundRect">
            <a:avLst>
              <a:gd name="adj" fmla="val 50000"/>
            </a:avLst>
          </a:prstGeom>
          <a:solidFill>
            <a:srgbClr val="123B4D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9F4988B4-9B65-43E2-90B9-D4B5D175E7C9}"/>
              </a:ext>
            </a:extLst>
          </p:cNvPr>
          <p:cNvSpPr>
            <a:spLocks noGrp="1"/>
          </p:cNvSpPr>
          <p:nvPr/>
        </p:nvSpPr>
        <p:spPr>
          <a:xfrm>
            <a:off x="9429750" y="1809750"/>
            <a:ext cx="17145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1425" b="1">
                <a:solidFill>
                  <a:srgbClr val="123B4D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23B4D"/>
                </a:solidFill>
                <a:latin typeface="Arial"/>
                <a:ea typeface="Arial"/>
                <a:cs typeface="Arial"/>
              </a:rPr>
              <a:t>24 SEP</a:t>
            </a: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FAB5F6D1-9732-4B9C-8732-4C2EA33FBB25}"/>
              </a:ext>
            </a:extLst>
          </p:cNvPr>
          <p:cNvSpPr>
            <a:spLocks noGrp="1"/>
          </p:cNvSpPr>
          <p:nvPr/>
        </p:nvSpPr>
        <p:spPr>
          <a:xfrm>
            <a:off x="9220200" y="2857500"/>
            <a:ext cx="2133600" cy="87630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lnSpc>
                <a:spcPct val="94000"/>
              </a:lnSpc>
              <a:buNone/>
              <a:defRPr sz="1350" b="1">
                <a:solidFill>
                  <a:srgbClr val="17313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7313F"/>
                </a:solidFill>
                <a:latin typeface="Arial"/>
                <a:ea typeface="Arial"/>
                <a:cs typeface="Arial"/>
              </a:rPr>
              <a:t>Información y constancia ante el Pleno</a:t>
            </a:r>
          </a:p>
        </p:txBody>
      </p:sp>
      <p:sp>
        <p:nvSpPr>
          <p:cNvPr id="20" name="Rectángulo: esquinas redondeadas 19">
            <a:extLst>
              <a:ext uri="{FF2B5EF4-FFF2-40B4-BE49-F238E27FC236}">
                <a16:creationId xmlns:a16="http://schemas.microsoft.com/office/drawing/2014/main" id="{525A4B2C-FBC8-4319-AEC1-E3A230751F4A}"/>
              </a:ext>
            </a:extLst>
          </p:cNvPr>
          <p:cNvSpPr>
            <a:spLocks noGrp="1"/>
          </p:cNvSpPr>
          <p:nvPr/>
        </p:nvSpPr>
        <p:spPr>
          <a:xfrm>
            <a:off x="685800" y="4362450"/>
            <a:ext cx="10820400" cy="1428750"/>
          </a:xfrm>
          <a:prstGeom prst="roundRect">
            <a:avLst>
              <a:gd name="adj" fmla="val 6667"/>
            </a:avLst>
          </a:prstGeom>
          <a:solidFill>
            <a:srgbClr val="F4F7F8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4DBC4AB5-256B-42C9-BFA4-D06A04D903E6}"/>
              </a:ext>
            </a:extLst>
          </p:cNvPr>
          <p:cNvSpPr>
            <a:spLocks noGrp="1"/>
          </p:cNvSpPr>
          <p:nvPr/>
        </p:nvSpPr>
        <p:spPr>
          <a:xfrm>
            <a:off x="895350" y="4381500"/>
            <a:ext cx="24765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t">
            <a:noAutofit/>
          </a:bodyPr>
          <a:lstStyle/>
          <a:p>
            <a:pPr algn="l">
              <a:lnSpc>
                <a:spcPct val="100000"/>
              </a:lnSpc>
              <a:buNone/>
              <a:defRPr sz="1725" b="1">
                <a:solidFill>
                  <a:srgbClr val="0B2A3C"/>
                </a:solidFill>
                <a:latin typeface="Arial"/>
                <a:ea typeface="Arial"/>
                <a:cs typeface="Arial"/>
              </a:defRPr>
            </a:pPr>
            <a:r>
              <a:rPr sz="2000" b="1" dirty="0">
                <a:solidFill>
                  <a:srgbClr val="0B2A3C"/>
                </a:solidFill>
                <a:latin typeface="Arial"/>
                <a:ea typeface="Arial"/>
                <a:cs typeface="Arial"/>
              </a:rPr>
              <a:t>Razón de </a:t>
            </a:r>
            <a:r>
              <a:rPr sz="2000" b="1" dirty="0" err="1">
                <a:solidFill>
                  <a:srgbClr val="0B2A3C"/>
                </a:solidFill>
                <a:latin typeface="Arial"/>
                <a:ea typeface="Arial"/>
                <a:cs typeface="Arial"/>
              </a:rPr>
              <a:t>urgencia</a:t>
            </a:r>
            <a:endParaRPr sz="2000" b="1" dirty="0">
              <a:solidFill>
                <a:srgbClr val="0B2A3C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90713008-F6A0-4A4B-8195-2F2509962425}"/>
              </a:ext>
            </a:extLst>
          </p:cNvPr>
          <p:cNvSpPr>
            <a:spLocks noGrp="1"/>
          </p:cNvSpPr>
          <p:nvPr/>
        </p:nvSpPr>
        <p:spPr>
          <a:xfrm>
            <a:off x="914400" y="4991100"/>
            <a:ext cx="1000125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ctr">
            <a:noAutofit/>
          </a:bodyPr>
          <a:lstStyle/>
          <a:p>
            <a:pPr algn="l">
              <a:lnSpc>
                <a:spcPct val="96000"/>
              </a:lnSpc>
              <a:buNone/>
              <a:defRPr sz="1575" b="0">
                <a:solidFill>
                  <a:srgbClr val="17313F"/>
                </a:solidFill>
                <a:latin typeface="Arial"/>
                <a:ea typeface="Arial"/>
                <a:cs typeface="Arial"/>
              </a:defRPr>
            </a:pPr>
            <a:r>
              <a:rPr sz="2000" b="0" dirty="0">
                <a:solidFill>
                  <a:srgbClr val="17313F"/>
                </a:solidFill>
                <a:latin typeface="Arial"/>
                <a:ea typeface="Arial"/>
                <a:cs typeface="Arial"/>
              </a:rPr>
              <a:t>Claro no </a:t>
            </a:r>
            <a:r>
              <a:rPr sz="2000" b="0" dirty="0" err="1">
                <a:solidFill>
                  <a:srgbClr val="17313F"/>
                </a:solidFill>
                <a:latin typeface="Arial"/>
                <a:ea typeface="Arial"/>
                <a:cs typeface="Arial"/>
              </a:rPr>
              <a:t>recibía</a:t>
            </a:r>
            <a:r>
              <a:rPr sz="2000" b="0" dirty="0">
                <a:solidFill>
                  <a:srgbClr val="17313F"/>
                </a:solidFill>
                <a:latin typeface="Arial"/>
                <a:ea typeface="Arial"/>
                <a:cs typeface="Arial"/>
              </a:rPr>
              <a:t> </a:t>
            </a:r>
            <a:r>
              <a:rPr sz="2000" b="0" dirty="0" err="1">
                <a:solidFill>
                  <a:srgbClr val="17313F"/>
                </a:solidFill>
                <a:latin typeface="Arial"/>
                <a:ea typeface="Arial"/>
                <a:cs typeface="Arial"/>
              </a:rPr>
              <a:t>reclamos</a:t>
            </a:r>
            <a:r>
              <a:rPr sz="2000" b="0" dirty="0">
                <a:solidFill>
                  <a:srgbClr val="17313F"/>
                </a:solidFill>
                <a:latin typeface="Arial"/>
                <a:ea typeface="Arial"/>
                <a:cs typeface="Arial"/>
              </a:rPr>
              <a:t> </a:t>
            </a:r>
            <a:r>
              <a:rPr sz="2000" b="0" dirty="0" err="1">
                <a:solidFill>
                  <a:srgbClr val="17313F"/>
                </a:solidFill>
                <a:latin typeface="Arial"/>
                <a:ea typeface="Arial"/>
                <a:cs typeface="Arial"/>
              </a:rPr>
              <a:t>presentados</a:t>
            </a:r>
            <a:r>
              <a:rPr sz="2000" b="0" dirty="0">
                <a:solidFill>
                  <a:srgbClr val="17313F"/>
                </a:solidFill>
                <a:latin typeface="Arial"/>
                <a:ea typeface="Arial"/>
                <a:cs typeface="Arial"/>
              </a:rPr>
              <a:t> </a:t>
            </a:r>
            <a:r>
              <a:rPr sz="2000" b="0" dirty="0" err="1">
                <a:solidFill>
                  <a:srgbClr val="17313F"/>
                </a:solidFill>
                <a:latin typeface="Arial"/>
                <a:ea typeface="Arial"/>
                <a:cs typeface="Arial"/>
              </a:rPr>
              <a:t>después</a:t>
            </a:r>
            <a:r>
              <a:rPr sz="2000" b="0" dirty="0">
                <a:solidFill>
                  <a:srgbClr val="17313F"/>
                </a:solidFill>
                <a:latin typeface="Arial"/>
                <a:ea typeface="Arial"/>
                <a:cs typeface="Arial"/>
              </a:rPr>
              <a:t> de 72 horas. El </a:t>
            </a:r>
            <a:r>
              <a:rPr sz="2000" b="0" dirty="0" err="1">
                <a:solidFill>
                  <a:srgbClr val="17313F"/>
                </a:solidFill>
                <a:latin typeface="Arial"/>
                <a:ea typeface="Arial"/>
                <a:cs typeface="Arial"/>
              </a:rPr>
              <a:t>pago</a:t>
            </a:r>
            <a:r>
              <a:rPr sz="2000" b="0" dirty="0">
                <a:solidFill>
                  <a:srgbClr val="17313F"/>
                </a:solidFill>
                <a:latin typeface="Arial"/>
                <a:ea typeface="Arial"/>
                <a:cs typeface="Arial"/>
              </a:rPr>
              <a:t> </a:t>
            </a:r>
            <a:r>
              <a:rPr sz="2000" b="0" dirty="0" err="1">
                <a:solidFill>
                  <a:srgbClr val="17313F"/>
                </a:solidFill>
                <a:latin typeface="Arial"/>
                <a:ea typeface="Arial"/>
                <a:cs typeface="Arial"/>
              </a:rPr>
              <a:t>debía</a:t>
            </a:r>
            <a:r>
              <a:rPr sz="2000" b="0" dirty="0">
                <a:solidFill>
                  <a:srgbClr val="17313F"/>
                </a:solidFill>
                <a:latin typeface="Arial"/>
                <a:ea typeface="Arial"/>
                <a:cs typeface="Arial"/>
              </a:rPr>
              <a:t> </a:t>
            </a:r>
            <a:r>
              <a:rPr sz="2000" b="0" dirty="0" err="1">
                <a:solidFill>
                  <a:srgbClr val="17313F"/>
                </a:solidFill>
                <a:latin typeface="Arial"/>
                <a:ea typeface="Arial"/>
                <a:cs typeface="Arial"/>
              </a:rPr>
              <a:t>efectuarse</a:t>
            </a:r>
            <a:r>
              <a:rPr sz="2000" b="0" dirty="0">
                <a:solidFill>
                  <a:srgbClr val="17313F"/>
                </a:solidFill>
                <a:latin typeface="Arial"/>
                <a:ea typeface="Arial"/>
                <a:cs typeface="Arial"/>
              </a:rPr>
              <a:t> antes del 20 de septiembre, </a:t>
            </a:r>
            <a:r>
              <a:rPr sz="2000" b="0" dirty="0" err="1">
                <a:solidFill>
                  <a:srgbClr val="17313F"/>
                </a:solidFill>
                <a:latin typeface="Arial"/>
                <a:ea typeface="Arial"/>
                <a:cs typeface="Arial"/>
              </a:rPr>
              <a:t>mientras</a:t>
            </a:r>
            <a:r>
              <a:rPr sz="2000" b="0" dirty="0">
                <a:solidFill>
                  <a:srgbClr val="17313F"/>
                </a:solidFill>
                <a:latin typeface="Arial"/>
                <a:ea typeface="Arial"/>
                <a:cs typeface="Arial"/>
              </a:rPr>
              <a:t> </a:t>
            </a:r>
            <a:r>
              <a:rPr sz="2000" b="0" dirty="0" err="1">
                <a:solidFill>
                  <a:srgbClr val="17313F"/>
                </a:solidFill>
                <a:latin typeface="Arial"/>
                <a:ea typeface="Arial"/>
                <a:cs typeface="Arial"/>
              </a:rPr>
              <a:t>que</a:t>
            </a:r>
            <a:r>
              <a:rPr sz="2000" b="0" dirty="0">
                <a:solidFill>
                  <a:srgbClr val="17313F"/>
                </a:solidFill>
                <a:latin typeface="Arial"/>
                <a:ea typeface="Arial"/>
                <a:cs typeface="Arial"/>
              </a:rPr>
              <a:t> la sesión </a:t>
            </a:r>
            <a:r>
              <a:rPr sz="2000" b="0" dirty="0" err="1">
                <a:solidFill>
                  <a:srgbClr val="17313F"/>
                </a:solidFill>
                <a:latin typeface="Arial"/>
                <a:ea typeface="Arial"/>
                <a:cs typeface="Arial"/>
              </a:rPr>
              <a:t>plenaria</a:t>
            </a:r>
            <a:r>
              <a:rPr sz="2000" b="0" dirty="0">
                <a:solidFill>
                  <a:srgbClr val="17313F"/>
                </a:solidFill>
                <a:latin typeface="Arial"/>
                <a:ea typeface="Arial"/>
                <a:cs typeface="Arial"/>
              </a:rPr>
              <a:t> </a:t>
            </a:r>
            <a:r>
              <a:rPr sz="2000" b="0" dirty="0" err="1">
                <a:solidFill>
                  <a:srgbClr val="17313F"/>
                </a:solidFill>
                <a:latin typeface="Arial"/>
                <a:ea typeface="Arial"/>
                <a:cs typeface="Arial"/>
              </a:rPr>
              <a:t>estaba</a:t>
            </a:r>
            <a:r>
              <a:rPr sz="2000" b="0" dirty="0">
                <a:solidFill>
                  <a:srgbClr val="17313F"/>
                </a:solidFill>
                <a:latin typeface="Arial"/>
                <a:ea typeface="Arial"/>
                <a:cs typeface="Arial"/>
              </a:rPr>
              <a:t> </a:t>
            </a:r>
            <a:r>
              <a:rPr sz="2000" b="0" dirty="0" err="1">
                <a:solidFill>
                  <a:srgbClr val="17313F"/>
                </a:solidFill>
                <a:latin typeface="Arial"/>
                <a:ea typeface="Arial"/>
                <a:cs typeface="Arial"/>
              </a:rPr>
              <a:t>prevista</a:t>
            </a:r>
            <a:r>
              <a:rPr sz="2000" b="0" dirty="0">
                <a:solidFill>
                  <a:srgbClr val="17313F"/>
                </a:solidFill>
                <a:latin typeface="Arial"/>
                <a:ea typeface="Arial"/>
                <a:cs typeface="Arial"/>
              </a:rPr>
              <a:t> para el 24 de septiembre.</a:t>
            </a: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083A9708-1942-44EF-A8D1-BD442E77A1E9}"/>
              </a:ext>
            </a:extLst>
          </p:cNvPr>
          <p:cNvSpPr>
            <a:spLocks noGrp="1"/>
          </p:cNvSpPr>
          <p:nvPr/>
        </p:nvSpPr>
        <p:spPr>
          <a:xfrm>
            <a:off x="609600" y="6438900"/>
            <a:ext cx="96202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  <a:defRPr sz="900" b="0">
                <a:solidFill>
                  <a:srgbClr val="5D6B75"/>
                </a:solidFill>
                <a:latin typeface="Arial"/>
                <a:ea typeface="Arial"/>
                <a:cs typeface="Arial"/>
              </a:defRPr>
            </a:pPr>
            <a:r>
              <a:rPr sz="1200" b="0" dirty="0">
                <a:solidFill>
                  <a:srgbClr val="5D6B75"/>
                </a:solidFill>
                <a:latin typeface="Arial"/>
                <a:ea typeface="Arial"/>
                <a:cs typeface="Arial"/>
              </a:rPr>
              <a:t>Fuentes: </a:t>
            </a:r>
            <a:r>
              <a:rPr sz="1200" b="0" dirty="0" err="1">
                <a:solidFill>
                  <a:srgbClr val="5D6B75"/>
                </a:solidFill>
                <a:latin typeface="Arial"/>
                <a:ea typeface="Arial"/>
                <a:cs typeface="Arial"/>
              </a:rPr>
              <a:t>informe</a:t>
            </a:r>
            <a:r>
              <a:rPr sz="1200" b="0" dirty="0">
                <a:solidFill>
                  <a:srgbClr val="5D6B75"/>
                </a:solidFill>
                <a:latin typeface="Arial"/>
                <a:ea typeface="Arial"/>
                <a:cs typeface="Arial"/>
              </a:rPr>
              <a:t> </a:t>
            </a:r>
            <a:r>
              <a:rPr sz="1200" b="0" dirty="0" err="1">
                <a:solidFill>
                  <a:srgbClr val="5D6B75"/>
                </a:solidFill>
                <a:latin typeface="Arial"/>
                <a:ea typeface="Arial"/>
                <a:cs typeface="Arial"/>
              </a:rPr>
              <a:t>administrativo</a:t>
            </a:r>
            <a:r>
              <a:rPr sz="1200" b="0" dirty="0">
                <a:solidFill>
                  <a:srgbClr val="5D6B75"/>
                </a:solidFill>
                <a:latin typeface="Arial"/>
                <a:ea typeface="Arial"/>
                <a:cs typeface="Arial"/>
              </a:rPr>
              <a:t>, </a:t>
            </a:r>
            <a:r>
              <a:rPr sz="1200" b="0" dirty="0" err="1">
                <a:solidFill>
                  <a:srgbClr val="5D6B75"/>
                </a:solidFill>
                <a:latin typeface="Arial"/>
                <a:ea typeface="Arial"/>
                <a:cs typeface="Arial"/>
              </a:rPr>
              <a:t>formulario</a:t>
            </a:r>
            <a:r>
              <a:rPr sz="1200" b="0" dirty="0">
                <a:solidFill>
                  <a:srgbClr val="5D6B75"/>
                </a:solidFill>
                <a:latin typeface="Arial"/>
                <a:ea typeface="Arial"/>
                <a:cs typeface="Arial"/>
              </a:rPr>
              <a:t> de Claro y Nota MCP-ES 08-09-2026</a:t>
            </a: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D487A8E1-EFFA-4BBF-B382-9E5DD760DFAB}"/>
              </a:ext>
            </a:extLst>
          </p:cNvPr>
          <p:cNvSpPr>
            <a:spLocks noGrp="1"/>
          </p:cNvSpPr>
          <p:nvPr/>
        </p:nvSpPr>
        <p:spPr>
          <a:xfrm>
            <a:off x="11049000" y="6419850"/>
            <a:ext cx="5334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  <a:buNone/>
              <a:defRPr sz="1050" b="1">
                <a:solidFill>
                  <a:srgbClr val="007D86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007D86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pic>
        <p:nvPicPr>
          <p:cNvPr id="53" name="Imagen 52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09550" y="135790"/>
            <a:ext cx="1123950" cy="414220"/>
          </a:xfrm>
          <a:prstGeom prst="rect">
            <a:avLst/>
          </a:prstGeom>
        </p:spPr>
      </p:pic>
      <p:pic>
        <p:nvPicPr>
          <p:cNvPr id="54" name="Imagen 53"/>
          <p:cNvPicPr>
            <a:picLocks noChangeAspect="1"/>
          </p:cNvPicPr>
          <p:nvPr/>
        </p:nvPicPr>
        <p:blipFill>
          <a:blip r:embed="rId4"/>
          <a:srcRect t="36964" b="36964"/>
          <a:stretch>
            <a:fillRect/>
          </a:stretch>
        </p:blipFill>
        <p:spPr>
          <a:xfrm>
            <a:off x="0" y="6762750"/>
            <a:ext cx="12192000" cy="95250"/>
          </a:xfrm>
          <a:prstGeom prst="rect">
            <a:avLst/>
          </a:prstGeom>
        </p:spPr>
      </p:pic>
      <p:sp>
        <p:nvSpPr>
          <p:cNvPr id="28" name="slide-number-2">
            <a:extLst>
              <a:ext uri="{FF2B5EF4-FFF2-40B4-BE49-F238E27FC236}">
                <a16:creationId xmlns:a16="http://schemas.microsoft.com/office/drawing/2014/main" id="{0D95F1C5-AEFB-4D65-9974-DEEDA6EDB363}"/>
              </a:ext>
            </a:extLst>
          </p:cNvPr>
          <p:cNvSpPr>
            <a:spLocks noGrp="1"/>
          </p:cNvSpPr>
          <p:nvPr/>
        </p:nvSpPr>
        <p:spPr>
          <a:xfrm>
            <a:off x="11049000" y="6448425"/>
            <a:ext cx="523875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/>
          <a:p>
            <a:pPr algn="r">
              <a:defRPr sz="750" b="1">
                <a:solidFill>
                  <a:srgbClr val="168D98"/>
                </a:solidFill>
              </a:defRPr>
            </a:pPr>
            <a:r>
              <a:rPr sz="750" b="1">
                <a:solidFill>
                  <a:srgbClr val="168D98"/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3082126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ángulo 15">
            <a:extLst>
              <a:ext uri="{FF2B5EF4-FFF2-40B4-BE49-F238E27FC236}">
                <a16:creationId xmlns:a16="http://schemas.microsoft.com/office/drawing/2014/main" id="{FCAB72FA-58D0-4724-A848-0A5BB026773A}"/>
              </a:ext>
            </a:extLst>
          </p:cNvPr>
          <p:cNvSpPr>
            <a:spLocks noGrp="1"/>
          </p:cNvSpPr>
          <p:nvPr/>
        </p:nvSpPr>
        <p:spPr>
          <a:xfrm>
            <a:off x="2076450" y="161925"/>
            <a:ext cx="9906000" cy="4381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  <a:defRPr sz="3075" b="1">
                <a:solidFill>
                  <a:srgbClr val="173A4B"/>
                </a:solidFill>
                <a:latin typeface="Arial"/>
                <a:ea typeface="Arial"/>
                <a:cs typeface="Arial"/>
              </a:defRPr>
            </a:pPr>
            <a:r>
              <a:rPr sz="3200" b="1" dirty="0">
                <a:solidFill>
                  <a:srgbClr val="173A4B"/>
                </a:solidFill>
                <a:latin typeface="Arial"/>
                <a:ea typeface="Arial"/>
                <a:cs typeface="Arial"/>
              </a:rPr>
              <a:t>Monto </a:t>
            </a:r>
            <a:r>
              <a:rPr sz="3200" b="1" dirty="0" err="1">
                <a:solidFill>
                  <a:srgbClr val="173A4B"/>
                </a:solidFill>
                <a:latin typeface="Arial"/>
                <a:ea typeface="Arial"/>
                <a:cs typeface="Arial"/>
              </a:rPr>
              <a:t>autorizado</a:t>
            </a:r>
            <a:r>
              <a:rPr sz="3200" b="1" dirty="0">
                <a:solidFill>
                  <a:srgbClr val="173A4B"/>
                </a:solidFill>
                <a:latin typeface="Arial"/>
                <a:ea typeface="Arial"/>
                <a:cs typeface="Arial"/>
              </a:rPr>
              <a:t> y </a:t>
            </a:r>
            <a:r>
              <a:rPr sz="3200" b="1" dirty="0" err="1">
                <a:solidFill>
                  <a:srgbClr val="173A4B"/>
                </a:solidFill>
                <a:latin typeface="Arial"/>
                <a:ea typeface="Arial"/>
                <a:cs typeface="Arial"/>
              </a:rPr>
              <a:t>respaldo</a:t>
            </a:r>
            <a:r>
              <a:rPr sz="3200" b="1" dirty="0">
                <a:solidFill>
                  <a:srgbClr val="173A4B"/>
                </a:solidFill>
                <a:latin typeface="Arial"/>
                <a:ea typeface="Arial"/>
                <a:cs typeface="Arial"/>
              </a:rPr>
              <a:t> documental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ADE8905C-F66F-4923-9F58-B20B1ACF191D}"/>
              </a:ext>
            </a:extLst>
          </p:cNvPr>
          <p:cNvSpPr>
            <a:spLocks noGrp="1"/>
          </p:cNvSpPr>
          <p:nvPr/>
        </p:nvSpPr>
        <p:spPr>
          <a:xfrm>
            <a:off x="1619250" y="647700"/>
            <a:ext cx="99060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500" b="0">
                <a:solidFill>
                  <a:srgbClr val="66777D"/>
                </a:solidFill>
                <a:latin typeface="Arial"/>
                <a:ea typeface="Arial"/>
                <a:cs typeface="Arial"/>
              </a:defRPr>
            </a:pPr>
            <a:r>
              <a:rPr sz="2000" b="0" dirty="0">
                <a:solidFill>
                  <a:srgbClr val="66777D"/>
                </a:solidFill>
                <a:latin typeface="Arial"/>
                <a:ea typeface="Arial"/>
                <a:cs typeface="Arial"/>
              </a:rPr>
              <a:t>La </a:t>
            </a:r>
            <a:r>
              <a:rPr sz="2000" b="0" dirty="0" err="1">
                <a:solidFill>
                  <a:srgbClr val="66777D"/>
                </a:solidFill>
                <a:latin typeface="Arial"/>
                <a:ea typeface="Arial"/>
                <a:cs typeface="Arial"/>
              </a:rPr>
              <a:t>garantía</a:t>
            </a:r>
            <a:r>
              <a:rPr sz="2000" b="0" dirty="0">
                <a:solidFill>
                  <a:srgbClr val="66777D"/>
                </a:solidFill>
                <a:latin typeface="Arial"/>
                <a:ea typeface="Arial"/>
                <a:cs typeface="Arial"/>
              </a:rPr>
              <a:t> se </a:t>
            </a:r>
            <a:r>
              <a:rPr sz="2000" b="0" dirty="0" err="1">
                <a:solidFill>
                  <a:srgbClr val="66777D"/>
                </a:solidFill>
                <a:latin typeface="Arial"/>
                <a:ea typeface="Arial"/>
                <a:cs typeface="Arial"/>
              </a:rPr>
              <a:t>aplicó</a:t>
            </a:r>
            <a:r>
              <a:rPr sz="2000" b="0" dirty="0">
                <a:solidFill>
                  <a:srgbClr val="66777D"/>
                </a:solidFill>
                <a:latin typeface="Arial"/>
                <a:ea typeface="Arial"/>
                <a:cs typeface="Arial"/>
              </a:rPr>
              <a:t> y </a:t>
            </a:r>
            <a:r>
              <a:rPr sz="2000" b="0" dirty="0" err="1">
                <a:solidFill>
                  <a:srgbClr val="66777D"/>
                </a:solidFill>
                <a:latin typeface="Arial"/>
                <a:ea typeface="Arial"/>
                <a:cs typeface="Arial"/>
              </a:rPr>
              <a:t>quedó</a:t>
            </a:r>
            <a:r>
              <a:rPr sz="2000" b="0" dirty="0">
                <a:solidFill>
                  <a:srgbClr val="66777D"/>
                </a:solidFill>
                <a:latin typeface="Arial"/>
                <a:ea typeface="Arial"/>
                <a:cs typeface="Arial"/>
              </a:rPr>
              <a:t> un cargo </a:t>
            </a:r>
            <a:r>
              <a:rPr sz="2000" b="0" dirty="0" err="1">
                <a:solidFill>
                  <a:srgbClr val="66777D"/>
                </a:solidFill>
                <a:latin typeface="Arial"/>
                <a:ea typeface="Arial"/>
                <a:cs typeface="Arial"/>
              </a:rPr>
              <a:t>pendiente</a:t>
            </a:r>
            <a:r>
              <a:rPr sz="2000" b="0" dirty="0">
                <a:solidFill>
                  <a:srgbClr val="66777D"/>
                </a:solidFill>
                <a:latin typeface="Arial"/>
                <a:ea typeface="Arial"/>
                <a:cs typeface="Arial"/>
              </a:rPr>
              <a:t> por la </a:t>
            </a:r>
            <a:r>
              <a:rPr sz="2000" b="0" dirty="0" err="1">
                <a:solidFill>
                  <a:srgbClr val="66777D"/>
                </a:solidFill>
                <a:latin typeface="Arial"/>
                <a:ea typeface="Arial"/>
                <a:cs typeface="Arial"/>
              </a:rPr>
              <a:t>reposición</a:t>
            </a:r>
            <a:endParaRPr sz="2000" b="0" dirty="0">
              <a:solidFill>
                <a:srgbClr val="66777D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Conector recto 2">
            <a:extLst>
              <a:ext uri="{FF2B5EF4-FFF2-40B4-BE49-F238E27FC236}">
                <a16:creationId xmlns:a16="http://schemas.microsoft.com/office/drawing/2014/main" id="{6E02F455-CBE7-4BBC-9EF4-7100DA897510}"/>
              </a:ext>
            </a:extLst>
          </p:cNvPr>
          <p:cNvSpPr>
            <a:spLocks noGrp="1"/>
          </p:cNvSpPr>
          <p:nvPr/>
        </p:nvSpPr>
        <p:spPr>
          <a:xfrm>
            <a:off x="1619250" y="1013460"/>
            <a:ext cx="9906000" cy="0"/>
          </a:xfrm>
          <a:prstGeom prst="line">
            <a:avLst/>
          </a:prstGeom>
          <a:noFill/>
          <a:ln w="9525">
            <a:solidFill>
              <a:srgbClr val="D6DFD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4E57DB6C-BFBD-40E0-B1FC-CE1425179961}"/>
              </a:ext>
            </a:extLst>
          </p:cNvPr>
          <p:cNvSpPr>
            <a:spLocks noGrp="1"/>
          </p:cNvSpPr>
          <p:nvPr/>
        </p:nvSpPr>
        <p:spPr>
          <a:xfrm>
            <a:off x="723900" y="1600200"/>
            <a:ext cx="4286250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  <a:defRPr sz="4050" b="1">
                <a:solidFill>
                  <a:srgbClr val="007D86"/>
                </a:solidFill>
                <a:latin typeface="Arial"/>
                <a:ea typeface="Arial"/>
                <a:cs typeface="Arial"/>
              </a:defRPr>
            </a:pPr>
            <a:r>
              <a:rPr sz="4050" b="1">
                <a:solidFill>
                  <a:srgbClr val="007D86"/>
                </a:solidFill>
                <a:latin typeface="Arial"/>
                <a:ea typeface="Arial"/>
                <a:cs typeface="Arial"/>
              </a:rPr>
              <a:t>US$699.26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633EAD73-0E25-4D7F-93E5-5A19AAEBB375}"/>
              </a:ext>
            </a:extLst>
          </p:cNvPr>
          <p:cNvSpPr>
            <a:spLocks noGrp="1"/>
          </p:cNvSpPr>
          <p:nvPr/>
        </p:nvSpPr>
        <p:spPr>
          <a:xfrm>
            <a:off x="762000" y="2381250"/>
            <a:ext cx="447675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650" b="1">
                <a:solidFill>
                  <a:srgbClr val="17313F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7313F"/>
                </a:solidFill>
                <a:latin typeface="Arial"/>
                <a:ea typeface="Arial"/>
                <a:cs typeface="Arial"/>
              </a:rPr>
              <a:t>Monto no cubierto por la garantía o seguro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0A38E75D-7C42-4F0A-8A93-97A103A10C57}"/>
              </a:ext>
            </a:extLst>
          </p:cNvPr>
          <p:cNvSpPr>
            <a:spLocks noGrp="1"/>
          </p:cNvSpPr>
          <p:nvPr/>
        </p:nvSpPr>
        <p:spPr>
          <a:xfrm>
            <a:off x="723900" y="2971800"/>
            <a:ext cx="4762500" cy="100965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ctr">
            <a:noAutofit/>
          </a:bodyPr>
          <a:lstStyle/>
          <a:p>
            <a:pPr algn="just">
              <a:lnSpc>
                <a:spcPct val="96000"/>
              </a:lnSpc>
              <a:buNone/>
              <a:defRPr sz="1575" b="0">
                <a:solidFill>
                  <a:srgbClr val="17313F"/>
                </a:solidFill>
                <a:latin typeface="Arial"/>
                <a:ea typeface="Arial"/>
                <a:cs typeface="Arial"/>
              </a:defRPr>
            </a:pPr>
            <a:r>
              <a:rPr sz="1575" b="0" dirty="0">
                <a:solidFill>
                  <a:srgbClr val="17313F"/>
                </a:solidFill>
                <a:latin typeface="Arial"/>
                <a:ea typeface="Arial"/>
                <a:cs typeface="Arial"/>
              </a:rPr>
              <a:t>La Presidencia </a:t>
            </a:r>
            <a:r>
              <a:rPr sz="1575" b="0" dirty="0" err="1">
                <a:solidFill>
                  <a:srgbClr val="17313F"/>
                </a:solidFill>
                <a:latin typeface="Arial"/>
                <a:ea typeface="Arial"/>
                <a:cs typeface="Arial"/>
              </a:rPr>
              <a:t>autorizó</a:t>
            </a:r>
            <a:r>
              <a:rPr sz="1575" b="0" dirty="0">
                <a:solidFill>
                  <a:srgbClr val="17313F"/>
                </a:solidFill>
                <a:latin typeface="Arial"/>
                <a:ea typeface="Arial"/>
                <a:cs typeface="Arial"/>
              </a:rPr>
              <a:t> </a:t>
            </a:r>
            <a:r>
              <a:rPr sz="1575" b="0" dirty="0" err="1">
                <a:solidFill>
                  <a:srgbClr val="17313F"/>
                </a:solidFill>
                <a:latin typeface="Arial"/>
                <a:ea typeface="Arial"/>
                <a:cs typeface="Arial"/>
              </a:rPr>
              <a:t>cargar</a:t>
            </a:r>
            <a:r>
              <a:rPr sz="1575" b="0" dirty="0">
                <a:solidFill>
                  <a:srgbClr val="17313F"/>
                </a:solidFill>
                <a:latin typeface="Arial"/>
                <a:ea typeface="Arial"/>
                <a:cs typeface="Arial"/>
              </a:rPr>
              <a:t> el </a:t>
            </a:r>
            <a:r>
              <a:rPr sz="1575" b="0" dirty="0" err="1">
                <a:solidFill>
                  <a:srgbClr val="17313F"/>
                </a:solidFill>
                <a:latin typeface="Arial"/>
                <a:ea typeface="Arial"/>
                <a:cs typeface="Arial"/>
              </a:rPr>
              <a:t>pago</a:t>
            </a:r>
            <a:r>
              <a:rPr sz="1575" b="0" dirty="0">
                <a:solidFill>
                  <a:srgbClr val="17313F"/>
                </a:solidFill>
                <a:latin typeface="Arial"/>
                <a:ea typeface="Arial"/>
                <a:cs typeface="Arial"/>
              </a:rPr>
              <a:t> al </a:t>
            </a:r>
            <a:r>
              <a:rPr sz="1575" b="0" dirty="0" err="1">
                <a:solidFill>
                  <a:srgbClr val="17313F"/>
                </a:solidFill>
                <a:latin typeface="Arial"/>
                <a:ea typeface="Arial"/>
                <a:cs typeface="Arial"/>
              </a:rPr>
              <a:t>presupuesto</a:t>
            </a:r>
            <a:r>
              <a:rPr sz="1575" b="0" dirty="0">
                <a:solidFill>
                  <a:srgbClr val="17313F"/>
                </a:solidFill>
                <a:latin typeface="Arial"/>
                <a:ea typeface="Arial"/>
                <a:cs typeface="Arial"/>
              </a:rPr>
              <a:t> del MCP-ES y </a:t>
            </a:r>
            <a:r>
              <a:rPr sz="1575" b="0" dirty="0" err="1">
                <a:solidFill>
                  <a:srgbClr val="17313F"/>
                </a:solidFill>
                <a:latin typeface="Arial"/>
                <a:ea typeface="Arial"/>
                <a:cs typeface="Arial"/>
              </a:rPr>
              <a:t>solicitó</a:t>
            </a:r>
            <a:r>
              <a:rPr sz="1575" b="0" dirty="0">
                <a:solidFill>
                  <a:srgbClr val="17313F"/>
                </a:solidFill>
                <a:latin typeface="Arial"/>
                <a:ea typeface="Arial"/>
                <a:cs typeface="Arial"/>
              </a:rPr>
              <a:t> a la SISCA </a:t>
            </a:r>
            <a:r>
              <a:rPr sz="1575" b="0" dirty="0" err="1">
                <a:solidFill>
                  <a:srgbClr val="17313F"/>
                </a:solidFill>
                <a:latin typeface="Arial"/>
                <a:ea typeface="Arial"/>
                <a:cs typeface="Arial"/>
              </a:rPr>
              <a:t>realizar</a:t>
            </a:r>
            <a:r>
              <a:rPr sz="1575" b="0" dirty="0">
                <a:solidFill>
                  <a:srgbClr val="17313F"/>
                </a:solidFill>
                <a:latin typeface="Arial"/>
                <a:ea typeface="Arial"/>
                <a:cs typeface="Arial"/>
              </a:rPr>
              <a:t> las </a:t>
            </a:r>
            <a:r>
              <a:rPr sz="1575" b="0" dirty="0" err="1">
                <a:solidFill>
                  <a:srgbClr val="17313F"/>
                </a:solidFill>
                <a:latin typeface="Arial"/>
                <a:ea typeface="Arial"/>
                <a:cs typeface="Arial"/>
              </a:rPr>
              <a:t>gestiones</a:t>
            </a:r>
            <a:r>
              <a:rPr sz="1575" b="0" dirty="0">
                <a:solidFill>
                  <a:srgbClr val="17313F"/>
                </a:solidFill>
                <a:latin typeface="Arial"/>
                <a:ea typeface="Arial"/>
                <a:cs typeface="Arial"/>
              </a:rPr>
              <a:t> </a:t>
            </a:r>
            <a:r>
              <a:rPr sz="1575" b="0" dirty="0" err="1">
                <a:solidFill>
                  <a:srgbClr val="17313F"/>
                </a:solidFill>
                <a:latin typeface="Arial"/>
                <a:ea typeface="Arial"/>
                <a:cs typeface="Arial"/>
              </a:rPr>
              <a:t>administrativas</a:t>
            </a:r>
            <a:r>
              <a:rPr sz="1575" b="0" dirty="0">
                <a:solidFill>
                  <a:srgbClr val="17313F"/>
                </a:solidFill>
                <a:latin typeface="Arial"/>
                <a:ea typeface="Arial"/>
                <a:cs typeface="Arial"/>
              </a:rPr>
              <a:t> </a:t>
            </a:r>
            <a:r>
              <a:rPr sz="1575" b="0" dirty="0" err="1">
                <a:solidFill>
                  <a:srgbClr val="17313F"/>
                </a:solidFill>
                <a:latin typeface="Arial"/>
                <a:ea typeface="Arial"/>
                <a:cs typeface="Arial"/>
              </a:rPr>
              <a:t>correspondientes</a:t>
            </a:r>
            <a:r>
              <a:rPr sz="1575" b="0" dirty="0">
                <a:solidFill>
                  <a:srgbClr val="17313F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1CB6AFC0-CCD7-4485-A22E-A1D943161610}"/>
              </a:ext>
            </a:extLst>
          </p:cNvPr>
          <p:cNvSpPr>
            <a:spLocks noGrp="1"/>
          </p:cNvSpPr>
          <p:nvPr/>
        </p:nvSpPr>
        <p:spPr>
          <a:xfrm>
            <a:off x="723900" y="4191000"/>
            <a:ext cx="4762500" cy="1181100"/>
          </a:xfrm>
          <a:prstGeom prst="roundRect">
            <a:avLst>
              <a:gd name="adj" fmla="val 8065"/>
            </a:avLst>
          </a:prstGeom>
          <a:solidFill>
            <a:srgbClr val="DDF3F3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90220AC7-FA6D-4E86-9714-F8FE4D59676F}"/>
              </a:ext>
            </a:extLst>
          </p:cNvPr>
          <p:cNvSpPr>
            <a:spLocks noGrp="1"/>
          </p:cNvSpPr>
          <p:nvPr/>
        </p:nvSpPr>
        <p:spPr>
          <a:xfrm>
            <a:off x="914400" y="4343400"/>
            <a:ext cx="23812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t">
            <a:noAutofit/>
          </a:bodyPr>
          <a:lstStyle/>
          <a:p>
            <a:pPr algn="l">
              <a:lnSpc>
                <a:spcPct val="100000"/>
              </a:lnSpc>
              <a:buNone/>
              <a:defRPr sz="1500" b="1">
                <a:solidFill>
                  <a:srgbClr val="007D86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7D86"/>
                </a:solidFill>
                <a:latin typeface="Arial"/>
                <a:ea typeface="Arial"/>
                <a:cs typeface="Arial"/>
              </a:rPr>
              <a:t>Respaldo revisado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4098BA5A-5E46-4B86-9952-0951204919CF}"/>
              </a:ext>
            </a:extLst>
          </p:cNvPr>
          <p:cNvSpPr>
            <a:spLocks noGrp="1"/>
          </p:cNvSpPr>
          <p:nvPr/>
        </p:nvSpPr>
        <p:spPr>
          <a:xfrm>
            <a:off x="914400" y="4686300"/>
            <a:ext cx="428625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ctr">
            <a:noAutofit/>
          </a:bodyPr>
          <a:lstStyle/>
          <a:p>
            <a:pPr algn="just">
              <a:lnSpc>
                <a:spcPct val="94000"/>
              </a:lnSpc>
              <a:buNone/>
              <a:defRPr sz="1350" b="0">
                <a:solidFill>
                  <a:srgbClr val="17313F"/>
                </a:solidFill>
                <a:latin typeface="Arial"/>
                <a:ea typeface="Arial"/>
                <a:cs typeface="Arial"/>
              </a:defRPr>
            </a:pPr>
            <a:r>
              <a:rPr sz="1350" b="0" dirty="0" err="1">
                <a:solidFill>
                  <a:srgbClr val="17313F"/>
                </a:solidFill>
                <a:latin typeface="Arial"/>
                <a:ea typeface="Arial"/>
                <a:cs typeface="Arial"/>
              </a:rPr>
              <a:t>Formulario</a:t>
            </a:r>
            <a:r>
              <a:rPr sz="1350" b="0" dirty="0">
                <a:solidFill>
                  <a:srgbClr val="17313F"/>
                </a:solidFill>
                <a:latin typeface="Arial"/>
                <a:ea typeface="Arial"/>
                <a:cs typeface="Arial"/>
              </a:rPr>
              <a:t> de </a:t>
            </a:r>
            <a:r>
              <a:rPr sz="1350" b="0" dirty="0" err="1">
                <a:solidFill>
                  <a:srgbClr val="17313F"/>
                </a:solidFill>
                <a:latin typeface="Arial"/>
                <a:ea typeface="Arial"/>
                <a:cs typeface="Arial"/>
              </a:rPr>
              <a:t>desactivación</a:t>
            </a:r>
            <a:r>
              <a:rPr sz="1350" b="0" dirty="0">
                <a:solidFill>
                  <a:srgbClr val="17313F"/>
                </a:solidFill>
                <a:latin typeface="Arial"/>
                <a:ea typeface="Arial"/>
                <a:cs typeface="Arial"/>
              </a:rPr>
              <a:t> de Claro, </a:t>
            </a:r>
            <a:r>
              <a:rPr sz="1350" b="0" dirty="0" err="1">
                <a:solidFill>
                  <a:srgbClr val="17313F"/>
                </a:solidFill>
                <a:latin typeface="Arial"/>
                <a:ea typeface="Arial"/>
                <a:cs typeface="Arial"/>
              </a:rPr>
              <a:t>notas</a:t>
            </a:r>
            <a:r>
              <a:rPr sz="1350" b="0" dirty="0">
                <a:solidFill>
                  <a:srgbClr val="17313F"/>
                </a:solidFill>
                <a:latin typeface="Arial"/>
                <a:ea typeface="Arial"/>
                <a:cs typeface="Arial"/>
              </a:rPr>
              <a:t> SISCA 271 y 272, </a:t>
            </a:r>
            <a:r>
              <a:rPr lang="es-MX" sz="1350" b="0" dirty="0">
                <a:solidFill>
                  <a:srgbClr val="17313F"/>
                </a:solidFill>
                <a:latin typeface="Arial"/>
                <a:ea typeface="Arial"/>
                <a:cs typeface="Arial"/>
              </a:rPr>
              <a:t>denuncia ante la PNC e </a:t>
            </a:r>
            <a:r>
              <a:rPr sz="1350" b="0" dirty="0" err="1">
                <a:solidFill>
                  <a:srgbClr val="17313F"/>
                </a:solidFill>
                <a:latin typeface="Arial"/>
                <a:ea typeface="Arial"/>
                <a:cs typeface="Arial"/>
              </a:rPr>
              <a:t>informe</a:t>
            </a:r>
            <a:r>
              <a:rPr sz="1350" b="0" dirty="0">
                <a:solidFill>
                  <a:srgbClr val="17313F"/>
                </a:solidFill>
                <a:latin typeface="Arial"/>
                <a:ea typeface="Arial"/>
                <a:cs typeface="Arial"/>
              </a:rPr>
              <a:t> </a:t>
            </a:r>
            <a:r>
              <a:rPr sz="1350" b="0" dirty="0" err="1">
                <a:solidFill>
                  <a:srgbClr val="17313F"/>
                </a:solidFill>
                <a:latin typeface="Arial"/>
                <a:ea typeface="Arial"/>
                <a:cs typeface="Arial"/>
              </a:rPr>
              <a:t>administrativo</a:t>
            </a:r>
            <a:r>
              <a:rPr sz="1350" b="0" dirty="0">
                <a:solidFill>
                  <a:srgbClr val="17313F"/>
                </a:solidFill>
                <a:latin typeface="Arial"/>
                <a:ea typeface="Arial"/>
                <a:cs typeface="Arial"/>
              </a:rPr>
              <a:t> y </a:t>
            </a:r>
            <a:r>
              <a:rPr sz="1350" b="0" dirty="0" err="1">
                <a:solidFill>
                  <a:srgbClr val="17313F"/>
                </a:solidFill>
                <a:latin typeface="Arial"/>
                <a:ea typeface="Arial"/>
                <a:cs typeface="Arial"/>
              </a:rPr>
              <a:t>autorización</a:t>
            </a:r>
            <a:r>
              <a:rPr sz="1350" b="0" dirty="0">
                <a:solidFill>
                  <a:srgbClr val="17313F"/>
                </a:solidFill>
                <a:latin typeface="Arial"/>
                <a:ea typeface="Arial"/>
                <a:cs typeface="Arial"/>
              </a:rPr>
              <a:t> de Presidencia.</a:t>
            </a:r>
          </a:p>
        </p:txBody>
      </p:sp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93B1831B-B8E1-4CF8-9F47-CEDCB889D7DF}"/>
              </a:ext>
            </a:extLst>
          </p:cNvPr>
          <p:cNvSpPr>
            <a:spLocks noGrp="1"/>
          </p:cNvSpPr>
          <p:nvPr/>
        </p:nvSpPr>
        <p:spPr>
          <a:xfrm>
            <a:off x="323850" y="5514975"/>
            <a:ext cx="4857750" cy="704850"/>
          </a:xfrm>
          <a:prstGeom prst="roundRect">
            <a:avLst>
              <a:gd name="adj" fmla="val 10811"/>
            </a:avLst>
          </a:prstGeom>
          <a:solidFill>
            <a:srgbClr val="FFF4D6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097BFB44-C28F-45B8-942B-EE1E4C962538}"/>
              </a:ext>
            </a:extLst>
          </p:cNvPr>
          <p:cNvSpPr>
            <a:spLocks noGrp="1"/>
          </p:cNvSpPr>
          <p:nvPr/>
        </p:nvSpPr>
        <p:spPr>
          <a:xfrm>
            <a:off x="495300" y="5648325"/>
            <a:ext cx="451485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ctr">
            <a:noAutofit/>
          </a:bodyPr>
          <a:lstStyle/>
          <a:p>
            <a:pPr algn="just">
              <a:lnSpc>
                <a:spcPct val="94000"/>
              </a:lnSpc>
              <a:buNone/>
              <a:defRPr sz="1275" b="1">
                <a:solidFill>
                  <a:srgbClr val="8A5B00"/>
                </a:solidFill>
                <a:latin typeface="Arial"/>
                <a:ea typeface="Arial"/>
                <a:cs typeface="Arial"/>
              </a:defRPr>
            </a:pPr>
            <a:r>
              <a:rPr sz="1275" b="1" dirty="0" err="1">
                <a:solidFill>
                  <a:srgbClr val="8A5B00"/>
                </a:solidFill>
                <a:latin typeface="Arial"/>
                <a:ea typeface="Arial"/>
                <a:cs typeface="Arial"/>
              </a:rPr>
              <a:t>Verificar</a:t>
            </a:r>
            <a:r>
              <a:rPr sz="1275" b="1" dirty="0">
                <a:solidFill>
                  <a:srgbClr val="8A5B00"/>
                </a:solidFill>
                <a:latin typeface="Arial"/>
                <a:ea typeface="Arial"/>
                <a:cs typeface="Arial"/>
              </a:rPr>
              <a:t> </a:t>
            </a:r>
            <a:r>
              <a:rPr sz="1275" b="1" dirty="0" err="1">
                <a:solidFill>
                  <a:srgbClr val="8A5B00"/>
                </a:solidFill>
                <a:latin typeface="Arial"/>
                <a:ea typeface="Arial"/>
                <a:cs typeface="Arial"/>
              </a:rPr>
              <a:t>que</a:t>
            </a:r>
            <a:r>
              <a:rPr sz="1275" b="1" dirty="0">
                <a:solidFill>
                  <a:srgbClr val="8A5B00"/>
                </a:solidFill>
                <a:latin typeface="Arial"/>
                <a:ea typeface="Arial"/>
                <a:cs typeface="Arial"/>
              </a:rPr>
              <a:t> el </a:t>
            </a:r>
            <a:r>
              <a:rPr sz="1275" b="1" dirty="0" err="1">
                <a:solidFill>
                  <a:srgbClr val="8A5B00"/>
                </a:solidFill>
                <a:latin typeface="Arial"/>
                <a:ea typeface="Arial"/>
                <a:cs typeface="Arial"/>
              </a:rPr>
              <a:t>expediente</a:t>
            </a:r>
            <a:r>
              <a:rPr sz="1275" b="1" dirty="0">
                <a:solidFill>
                  <a:srgbClr val="8A5B00"/>
                </a:solidFill>
                <a:latin typeface="Arial"/>
                <a:ea typeface="Arial"/>
                <a:cs typeface="Arial"/>
              </a:rPr>
              <a:t> de </a:t>
            </a:r>
            <a:r>
              <a:rPr sz="1275" b="1" dirty="0" err="1">
                <a:solidFill>
                  <a:srgbClr val="8A5B00"/>
                </a:solidFill>
                <a:latin typeface="Arial"/>
                <a:ea typeface="Arial"/>
                <a:cs typeface="Arial"/>
              </a:rPr>
              <a:t>pago</a:t>
            </a:r>
            <a:r>
              <a:rPr sz="1275" b="1" dirty="0">
                <a:solidFill>
                  <a:srgbClr val="8A5B00"/>
                </a:solidFill>
                <a:latin typeface="Arial"/>
                <a:ea typeface="Arial"/>
                <a:cs typeface="Arial"/>
              </a:rPr>
              <a:t> </a:t>
            </a:r>
            <a:r>
              <a:rPr sz="1275" b="1" dirty="0" err="1">
                <a:solidFill>
                  <a:srgbClr val="8A5B00"/>
                </a:solidFill>
                <a:latin typeface="Arial"/>
                <a:ea typeface="Arial"/>
                <a:cs typeface="Arial"/>
              </a:rPr>
              <a:t>incorpore</a:t>
            </a:r>
            <a:r>
              <a:rPr sz="1275" b="1" dirty="0">
                <a:solidFill>
                  <a:srgbClr val="8A5B00"/>
                </a:solidFill>
                <a:latin typeface="Arial"/>
                <a:ea typeface="Arial"/>
                <a:cs typeface="Arial"/>
              </a:rPr>
              <a:t> la </a:t>
            </a:r>
            <a:r>
              <a:rPr sz="1275" b="1" dirty="0" err="1">
                <a:solidFill>
                  <a:srgbClr val="8A5B00"/>
                </a:solidFill>
                <a:latin typeface="Arial"/>
                <a:ea typeface="Arial"/>
                <a:cs typeface="Arial"/>
              </a:rPr>
              <a:t>denuncia</a:t>
            </a:r>
            <a:r>
              <a:rPr sz="1275" b="1" dirty="0">
                <a:solidFill>
                  <a:srgbClr val="8A5B00"/>
                </a:solidFill>
                <a:latin typeface="Arial"/>
                <a:ea typeface="Arial"/>
                <a:cs typeface="Arial"/>
              </a:rPr>
              <a:t> PNC, la </a:t>
            </a:r>
            <a:r>
              <a:rPr sz="1275" b="1" dirty="0" err="1">
                <a:solidFill>
                  <a:srgbClr val="8A5B00"/>
                </a:solidFill>
                <a:latin typeface="Arial"/>
                <a:ea typeface="Arial"/>
                <a:cs typeface="Arial"/>
              </a:rPr>
              <a:t>constancia</a:t>
            </a:r>
            <a:r>
              <a:rPr sz="1275" b="1" dirty="0">
                <a:solidFill>
                  <a:srgbClr val="8A5B00"/>
                </a:solidFill>
                <a:latin typeface="Arial"/>
                <a:ea typeface="Arial"/>
                <a:cs typeface="Arial"/>
              </a:rPr>
              <a:t> de </a:t>
            </a:r>
            <a:r>
              <a:rPr sz="1275" b="1" dirty="0" err="1">
                <a:solidFill>
                  <a:srgbClr val="8A5B00"/>
                </a:solidFill>
                <a:latin typeface="Arial"/>
                <a:ea typeface="Arial"/>
                <a:cs typeface="Arial"/>
              </a:rPr>
              <a:t>entrega</a:t>
            </a:r>
            <a:r>
              <a:rPr sz="1275" b="1" dirty="0">
                <a:solidFill>
                  <a:srgbClr val="8A5B00"/>
                </a:solidFill>
                <a:latin typeface="Arial"/>
                <a:ea typeface="Arial"/>
                <a:cs typeface="Arial"/>
              </a:rPr>
              <a:t> y el </a:t>
            </a:r>
            <a:r>
              <a:rPr sz="1275" b="1" dirty="0" err="1">
                <a:solidFill>
                  <a:srgbClr val="8A5B00"/>
                </a:solidFill>
                <a:latin typeface="Arial"/>
                <a:ea typeface="Arial"/>
                <a:cs typeface="Arial"/>
              </a:rPr>
              <a:t>documento</a:t>
            </a:r>
            <a:r>
              <a:rPr sz="1275" b="1" dirty="0">
                <a:solidFill>
                  <a:srgbClr val="8A5B00"/>
                </a:solidFill>
                <a:latin typeface="Arial"/>
                <a:ea typeface="Arial"/>
                <a:cs typeface="Arial"/>
              </a:rPr>
              <a:t> de Claro </a:t>
            </a:r>
            <a:r>
              <a:rPr sz="1275" b="1" dirty="0" err="1">
                <a:solidFill>
                  <a:srgbClr val="8A5B00"/>
                </a:solidFill>
                <a:latin typeface="Arial"/>
                <a:ea typeface="Arial"/>
                <a:cs typeface="Arial"/>
              </a:rPr>
              <a:t>que</a:t>
            </a:r>
            <a:r>
              <a:rPr sz="1275" b="1" dirty="0">
                <a:solidFill>
                  <a:srgbClr val="8A5B00"/>
                </a:solidFill>
                <a:latin typeface="Arial"/>
                <a:ea typeface="Arial"/>
                <a:cs typeface="Arial"/>
              </a:rPr>
              <a:t> </a:t>
            </a:r>
            <a:r>
              <a:rPr sz="1275" b="1" dirty="0" err="1">
                <a:solidFill>
                  <a:srgbClr val="8A5B00"/>
                </a:solidFill>
                <a:latin typeface="Arial"/>
                <a:ea typeface="Arial"/>
                <a:cs typeface="Arial"/>
              </a:rPr>
              <a:t>respalda</a:t>
            </a:r>
            <a:r>
              <a:rPr sz="1275" b="1" dirty="0">
                <a:solidFill>
                  <a:srgbClr val="8A5B00"/>
                </a:solidFill>
                <a:latin typeface="Arial"/>
                <a:ea typeface="Arial"/>
                <a:cs typeface="Arial"/>
              </a:rPr>
              <a:t> el </a:t>
            </a:r>
            <a:r>
              <a:rPr sz="1275" b="1" dirty="0" err="1">
                <a:solidFill>
                  <a:srgbClr val="8A5B00"/>
                </a:solidFill>
                <a:latin typeface="Arial"/>
                <a:ea typeface="Arial"/>
                <a:cs typeface="Arial"/>
              </a:rPr>
              <a:t>monto</a:t>
            </a:r>
            <a:r>
              <a:rPr sz="1275" b="1" dirty="0">
                <a:solidFill>
                  <a:srgbClr val="8A5B00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B40D3A5F-6D91-4C3D-BDD4-401392E56BE9}"/>
              </a:ext>
            </a:extLst>
          </p:cNvPr>
          <p:cNvSpPr>
            <a:spLocks noGrp="1"/>
          </p:cNvSpPr>
          <p:nvPr/>
        </p:nvSpPr>
        <p:spPr>
          <a:xfrm>
            <a:off x="609600" y="6438900"/>
            <a:ext cx="96202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  <a:defRPr sz="900" b="0">
                <a:solidFill>
                  <a:srgbClr val="5D6B75"/>
                </a:solidFill>
                <a:latin typeface="Arial"/>
                <a:ea typeface="Arial"/>
                <a:cs typeface="Arial"/>
              </a:defRPr>
            </a:pPr>
            <a:r>
              <a:rPr sz="1100" b="0" dirty="0">
                <a:solidFill>
                  <a:srgbClr val="5D6B75"/>
                </a:solidFill>
                <a:latin typeface="Arial"/>
                <a:ea typeface="Arial"/>
                <a:cs typeface="Arial"/>
              </a:rPr>
              <a:t>Fuentes: </a:t>
            </a:r>
            <a:r>
              <a:rPr sz="1100" b="0" dirty="0" err="1">
                <a:solidFill>
                  <a:srgbClr val="5D6B75"/>
                </a:solidFill>
                <a:latin typeface="Arial"/>
                <a:ea typeface="Arial"/>
                <a:cs typeface="Arial"/>
              </a:rPr>
              <a:t>expediente</a:t>
            </a:r>
            <a:r>
              <a:rPr sz="1100" b="0" dirty="0">
                <a:solidFill>
                  <a:srgbClr val="5D6B75"/>
                </a:solidFill>
                <a:latin typeface="Arial"/>
                <a:ea typeface="Arial"/>
                <a:cs typeface="Arial"/>
              </a:rPr>
              <a:t> </a:t>
            </a:r>
            <a:r>
              <a:rPr sz="1100" b="0" dirty="0" err="1">
                <a:solidFill>
                  <a:srgbClr val="5D6B75"/>
                </a:solidFill>
                <a:latin typeface="Arial"/>
                <a:ea typeface="Arial"/>
                <a:cs typeface="Arial"/>
              </a:rPr>
              <a:t>proporcionado</a:t>
            </a:r>
            <a:r>
              <a:rPr sz="1100" b="0" dirty="0">
                <a:solidFill>
                  <a:srgbClr val="5D6B75"/>
                </a:solidFill>
                <a:latin typeface="Arial"/>
                <a:ea typeface="Arial"/>
                <a:cs typeface="Arial"/>
              </a:rPr>
              <a:t>, </a:t>
            </a:r>
            <a:r>
              <a:rPr sz="1100" b="0" dirty="0" err="1">
                <a:solidFill>
                  <a:srgbClr val="5D6B75"/>
                </a:solidFill>
                <a:latin typeface="Arial"/>
                <a:ea typeface="Arial"/>
                <a:cs typeface="Arial"/>
              </a:rPr>
              <a:t>informe</a:t>
            </a:r>
            <a:r>
              <a:rPr sz="1100" b="0" dirty="0">
                <a:solidFill>
                  <a:srgbClr val="5D6B75"/>
                </a:solidFill>
                <a:latin typeface="Arial"/>
                <a:ea typeface="Arial"/>
                <a:cs typeface="Arial"/>
              </a:rPr>
              <a:t> </a:t>
            </a:r>
            <a:r>
              <a:rPr sz="1100" b="0" dirty="0" err="1">
                <a:solidFill>
                  <a:srgbClr val="5D6B75"/>
                </a:solidFill>
                <a:latin typeface="Arial"/>
                <a:ea typeface="Arial"/>
                <a:cs typeface="Arial"/>
              </a:rPr>
              <a:t>administrativo</a:t>
            </a:r>
            <a:r>
              <a:rPr sz="1100" b="0" dirty="0">
                <a:solidFill>
                  <a:srgbClr val="5D6B75"/>
                </a:solidFill>
                <a:latin typeface="Arial"/>
                <a:ea typeface="Arial"/>
                <a:cs typeface="Arial"/>
              </a:rPr>
              <a:t> y Nota MCP-ES 08-09-2026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E7E11862-97EA-45E5-A4F4-21E3DA2F1FA6}"/>
              </a:ext>
            </a:extLst>
          </p:cNvPr>
          <p:cNvSpPr>
            <a:spLocks noGrp="1"/>
          </p:cNvSpPr>
          <p:nvPr/>
        </p:nvSpPr>
        <p:spPr>
          <a:xfrm>
            <a:off x="11049000" y="6419850"/>
            <a:ext cx="5334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  <a:buNone/>
              <a:defRPr sz="1050" b="1">
                <a:solidFill>
                  <a:srgbClr val="007D86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007D86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pic>
        <p:nvPicPr>
          <p:cNvPr id="35" name="Imagen 34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09550" y="135790"/>
            <a:ext cx="1123950" cy="414220"/>
          </a:xfrm>
          <a:prstGeom prst="rect">
            <a:avLst/>
          </a:prstGeom>
        </p:spPr>
      </p:pic>
      <p:pic>
        <p:nvPicPr>
          <p:cNvPr id="36" name="Imagen 35"/>
          <p:cNvPicPr>
            <a:picLocks noChangeAspect="1"/>
          </p:cNvPicPr>
          <p:nvPr/>
        </p:nvPicPr>
        <p:blipFill>
          <a:blip r:embed="rId4"/>
          <a:srcRect t="36964" b="36964"/>
          <a:stretch>
            <a:fillRect/>
          </a:stretch>
        </p:blipFill>
        <p:spPr>
          <a:xfrm>
            <a:off x="0" y="6762750"/>
            <a:ext cx="12192000" cy="95250"/>
          </a:xfrm>
          <a:prstGeom prst="rect">
            <a:avLst/>
          </a:prstGeom>
        </p:spPr>
      </p:pic>
      <p:sp>
        <p:nvSpPr>
          <p:cNvPr id="20" name="slide-number-3">
            <a:extLst>
              <a:ext uri="{FF2B5EF4-FFF2-40B4-BE49-F238E27FC236}">
                <a16:creationId xmlns:a16="http://schemas.microsoft.com/office/drawing/2014/main" id="{166DFF77-7F8E-4E5E-AAFF-3A1438681696}"/>
              </a:ext>
            </a:extLst>
          </p:cNvPr>
          <p:cNvSpPr>
            <a:spLocks noGrp="1"/>
          </p:cNvSpPr>
          <p:nvPr/>
        </p:nvSpPr>
        <p:spPr>
          <a:xfrm>
            <a:off x="11049000" y="6448425"/>
            <a:ext cx="523875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/>
          <a:p>
            <a:pPr algn="r">
              <a:defRPr sz="750" b="1">
                <a:solidFill>
                  <a:srgbClr val="168D98"/>
                </a:solidFill>
              </a:defRPr>
            </a:pPr>
            <a:r>
              <a:rPr sz="750" b="1">
                <a:solidFill>
                  <a:srgbClr val="168D98"/>
                </a:solidFill>
              </a:rPr>
              <a:t>03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DC91F396-7183-BA47-E319-BC4788240A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48332" y="1174480"/>
            <a:ext cx="4248368" cy="5245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7928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09550" y="135790"/>
            <a:ext cx="1123950" cy="41422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rcRect t="36964" b="36964"/>
          <a:stretch>
            <a:fillRect/>
          </a:stretch>
        </p:blipFill>
        <p:spPr>
          <a:xfrm>
            <a:off x="0" y="6762750"/>
            <a:ext cx="12192000" cy="95250"/>
          </a:xfrm>
          <a:prstGeom prst="rect">
            <a:avLst/>
          </a:prstGeom>
        </p:spPr>
      </p:pic>
      <p:sp>
        <p:nvSpPr>
          <p:cNvPr id="3" name="slide-number-4">
            <a:extLst>
              <a:ext uri="{FF2B5EF4-FFF2-40B4-BE49-F238E27FC236}">
                <a16:creationId xmlns:a16="http://schemas.microsoft.com/office/drawing/2014/main" id="{18E61E06-3248-47A4-AF5F-A5D08CED59F4}"/>
              </a:ext>
            </a:extLst>
          </p:cNvPr>
          <p:cNvSpPr>
            <a:spLocks noGrp="1"/>
          </p:cNvSpPr>
          <p:nvPr/>
        </p:nvSpPr>
        <p:spPr>
          <a:xfrm>
            <a:off x="11049000" y="6448425"/>
            <a:ext cx="523875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/>
          <a:p>
            <a:pPr algn="r">
              <a:defRPr sz="750" b="1">
                <a:solidFill>
                  <a:srgbClr val="168D98"/>
                </a:solidFill>
              </a:defRPr>
            </a:pPr>
            <a:r>
              <a:rPr sz="750" b="1">
                <a:solidFill>
                  <a:srgbClr val="168D98"/>
                </a:solidFill>
              </a:rPr>
              <a:t>04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81514C7F-1382-1EB0-F5B2-A35E806D62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9084" y="719139"/>
            <a:ext cx="4238213" cy="467582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F78DA3E4-81AF-CFD6-68E4-507BC9B644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42858" y="719137"/>
            <a:ext cx="3915856" cy="4675823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9BB4A994-862E-261F-CFEA-AE783BE809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77482" y="719137"/>
            <a:ext cx="3776198" cy="4675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9219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685222-99B7-CBAD-73E0-4821D6A1A3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A0BAA95B-C971-244F-122F-435CC294A7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09550" y="135790"/>
            <a:ext cx="1123950" cy="41422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CD217A1D-A2A3-8D0C-29E4-8C37690CA6B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6964" b="36964"/>
          <a:stretch>
            <a:fillRect/>
          </a:stretch>
        </p:blipFill>
        <p:spPr>
          <a:xfrm>
            <a:off x="0" y="6762750"/>
            <a:ext cx="12192000" cy="95250"/>
          </a:xfrm>
          <a:prstGeom prst="rect">
            <a:avLst/>
          </a:prstGeom>
        </p:spPr>
      </p:pic>
      <p:sp>
        <p:nvSpPr>
          <p:cNvPr id="3" name="slide-number-4">
            <a:extLst>
              <a:ext uri="{FF2B5EF4-FFF2-40B4-BE49-F238E27FC236}">
                <a16:creationId xmlns:a16="http://schemas.microsoft.com/office/drawing/2014/main" id="{F27BB949-EEA9-039A-87B4-1C95303945DC}"/>
              </a:ext>
            </a:extLst>
          </p:cNvPr>
          <p:cNvSpPr>
            <a:spLocks noGrp="1"/>
          </p:cNvSpPr>
          <p:nvPr/>
        </p:nvSpPr>
        <p:spPr>
          <a:xfrm>
            <a:off x="11049000" y="6448425"/>
            <a:ext cx="523875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/>
          <a:p>
            <a:pPr algn="r">
              <a:defRPr sz="750" b="1">
                <a:solidFill>
                  <a:srgbClr val="168D98"/>
                </a:solidFill>
              </a:defRPr>
            </a:pPr>
            <a:r>
              <a:rPr sz="750" b="1">
                <a:solidFill>
                  <a:srgbClr val="168D98"/>
                </a:solidFill>
              </a:rPr>
              <a:t>04</a:t>
            </a:r>
          </a:p>
        </p:txBody>
      </p:sp>
      <p:sp>
        <p:nvSpPr>
          <p:cNvPr id="4" name="evidence-title">
            <a:extLst>
              <a:ext uri="{FF2B5EF4-FFF2-40B4-BE49-F238E27FC236}">
                <a16:creationId xmlns:a16="http://schemas.microsoft.com/office/drawing/2014/main" id="{949B32C3-FBDC-95E1-9AA3-210116AF5928}"/>
              </a:ext>
            </a:extLst>
          </p:cNvPr>
          <p:cNvSpPr>
            <a:spLocks noGrp="1"/>
          </p:cNvSpPr>
          <p:nvPr/>
        </p:nvSpPr>
        <p:spPr>
          <a:xfrm>
            <a:off x="5154729" y="247650"/>
            <a:ext cx="99060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>
              <a:defRPr sz="2025" b="1">
                <a:solidFill>
                  <a:srgbClr val="173A4B"/>
                </a:solidFill>
              </a:defRPr>
            </a:pPr>
            <a:r>
              <a:rPr sz="2025" b="1" dirty="0" err="1">
                <a:solidFill>
                  <a:srgbClr val="173A4B"/>
                </a:solidFill>
              </a:rPr>
              <a:t>Denuncia</a:t>
            </a:r>
            <a:r>
              <a:rPr sz="2025" b="1" dirty="0">
                <a:solidFill>
                  <a:srgbClr val="173A4B"/>
                </a:solidFill>
              </a:rPr>
              <a:t> PNC</a:t>
            </a:r>
          </a:p>
        </p:txBody>
      </p:sp>
      <p:sp>
        <p:nvSpPr>
          <p:cNvPr id="5" name="evidence-subtitle">
            <a:extLst>
              <a:ext uri="{FF2B5EF4-FFF2-40B4-BE49-F238E27FC236}">
                <a16:creationId xmlns:a16="http://schemas.microsoft.com/office/drawing/2014/main" id="{5691E028-2F5A-8D15-23FF-7FF7F1F01481}"/>
              </a:ext>
            </a:extLst>
          </p:cNvPr>
          <p:cNvSpPr>
            <a:spLocks noGrp="1"/>
          </p:cNvSpPr>
          <p:nvPr/>
        </p:nvSpPr>
        <p:spPr>
          <a:xfrm>
            <a:off x="4302292" y="771525"/>
            <a:ext cx="9906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/>
          <a:p>
            <a:pPr>
              <a:defRPr sz="975">
                <a:solidFill>
                  <a:srgbClr val="66777D"/>
                </a:solidFill>
              </a:defRPr>
            </a:pPr>
            <a:r>
              <a:rPr sz="975" dirty="0" err="1">
                <a:solidFill>
                  <a:srgbClr val="66777D"/>
                </a:solidFill>
              </a:rPr>
              <a:t>Documento</a:t>
            </a:r>
            <a:r>
              <a:rPr sz="975" dirty="0">
                <a:solidFill>
                  <a:srgbClr val="66777D"/>
                </a:solidFill>
              </a:rPr>
              <a:t> </a:t>
            </a:r>
            <a:r>
              <a:rPr sz="975" dirty="0" err="1">
                <a:solidFill>
                  <a:srgbClr val="66777D"/>
                </a:solidFill>
              </a:rPr>
              <a:t>incorporado</a:t>
            </a:r>
            <a:r>
              <a:rPr sz="975" dirty="0">
                <a:solidFill>
                  <a:srgbClr val="66777D"/>
                </a:solidFill>
              </a:rPr>
              <a:t> como </a:t>
            </a:r>
            <a:r>
              <a:rPr sz="975" dirty="0" err="1">
                <a:solidFill>
                  <a:srgbClr val="66777D"/>
                </a:solidFill>
              </a:rPr>
              <a:t>respaldo</a:t>
            </a:r>
            <a:r>
              <a:rPr sz="975" dirty="0">
                <a:solidFill>
                  <a:srgbClr val="66777D"/>
                </a:solidFill>
              </a:rPr>
              <a:t> del </a:t>
            </a:r>
            <a:r>
              <a:rPr sz="975" dirty="0" err="1">
                <a:solidFill>
                  <a:srgbClr val="66777D"/>
                </a:solidFill>
              </a:rPr>
              <a:t>expediente</a:t>
            </a:r>
            <a:r>
              <a:rPr sz="975" dirty="0">
                <a:solidFill>
                  <a:srgbClr val="66777D"/>
                </a:solidFill>
              </a:rPr>
              <a:t> </a:t>
            </a:r>
            <a:r>
              <a:rPr sz="975" dirty="0" err="1">
                <a:solidFill>
                  <a:srgbClr val="66777D"/>
                </a:solidFill>
              </a:rPr>
              <a:t>administrativo</a:t>
            </a:r>
            <a:endParaRPr sz="975" dirty="0">
              <a:solidFill>
                <a:srgbClr val="66777D"/>
              </a:solidFill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3B71509E-30A8-16E6-8BF0-67B9E8755C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3965214" y="1038225"/>
            <a:ext cx="4261572" cy="551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8587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>
            <a:extLst>
              <a:ext uri="{FF2B5EF4-FFF2-40B4-BE49-F238E27FC236}">
                <a16:creationId xmlns:a16="http://schemas.microsoft.com/office/drawing/2014/main" id="{28C35180-F226-4882-8F79-AE481AA6037D}"/>
              </a:ext>
            </a:extLst>
          </p:cNvPr>
          <p:cNvSpPr>
            <a:spLocks noGrp="1"/>
          </p:cNvSpPr>
          <p:nvPr/>
        </p:nvSpPr>
        <p:spPr>
          <a:xfrm>
            <a:off x="2910840" y="490538"/>
            <a:ext cx="990600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  <a:defRPr sz="3150" b="1">
                <a:solidFill>
                  <a:srgbClr val="173A4B"/>
                </a:solidFill>
                <a:latin typeface="Arial"/>
                <a:ea typeface="Arial"/>
                <a:cs typeface="Arial"/>
              </a:defRPr>
            </a:pPr>
            <a:r>
              <a:rPr sz="3200" b="1" dirty="0">
                <a:solidFill>
                  <a:srgbClr val="173A4B"/>
                </a:solidFill>
                <a:latin typeface="Arial"/>
                <a:ea typeface="Arial"/>
                <a:cs typeface="Arial"/>
              </a:rPr>
              <a:t>Acuerdo </a:t>
            </a:r>
            <a:r>
              <a:rPr sz="3200" b="1" dirty="0" err="1">
                <a:solidFill>
                  <a:srgbClr val="173A4B"/>
                </a:solidFill>
                <a:latin typeface="Arial"/>
                <a:ea typeface="Arial"/>
                <a:cs typeface="Arial"/>
              </a:rPr>
              <a:t>propuesto</a:t>
            </a:r>
            <a:r>
              <a:rPr sz="3200" b="1" dirty="0">
                <a:solidFill>
                  <a:srgbClr val="173A4B"/>
                </a:solidFill>
                <a:latin typeface="Arial"/>
                <a:ea typeface="Arial"/>
                <a:cs typeface="Arial"/>
              </a:rPr>
              <a:t> al Pleno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5DCF2380-87ED-417D-A6B8-D72DD6177577}"/>
              </a:ext>
            </a:extLst>
          </p:cNvPr>
          <p:cNvSpPr>
            <a:spLocks noGrp="1"/>
          </p:cNvSpPr>
          <p:nvPr/>
        </p:nvSpPr>
        <p:spPr>
          <a:xfrm>
            <a:off x="1743075" y="1081088"/>
            <a:ext cx="99060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575" b="0">
                <a:solidFill>
                  <a:srgbClr val="66777D"/>
                </a:solidFill>
                <a:latin typeface="Arial"/>
                <a:ea typeface="Arial"/>
                <a:cs typeface="Arial"/>
              </a:defRPr>
            </a:pPr>
            <a:r>
              <a:rPr sz="1600" b="0" dirty="0">
                <a:solidFill>
                  <a:srgbClr val="66777D"/>
                </a:solidFill>
                <a:latin typeface="Arial"/>
                <a:ea typeface="Arial"/>
                <a:cs typeface="Arial"/>
              </a:rPr>
              <a:t>Constancia de </a:t>
            </a:r>
            <a:r>
              <a:rPr sz="1600" b="0" dirty="0" err="1">
                <a:solidFill>
                  <a:srgbClr val="66777D"/>
                </a:solidFill>
                <a:latin typeface="Arial"/>
                <a:ea typeface="Arial"/>
                <a:cs typeface="Arial"/>
              </a:rPr>
              <a:t>una</a:t>
            </a:r>
            <a:r>
              <a:rPr sz="1600" b="0" dirty="0">
                <a:solidFill>
                  <a:srgbClr val="66777D"/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0" dirty="0" err="1">
                <a:solidFill>
                  <a:srgbClr val="66777D"/>
                </a:solidFill>
                <a:latin typeface="Arial"/>
                <a:ea typeface="Arial"/>
                <a:cs typeface="Arial"/>
              </a:rPr>
              <a:t>decisión</a:t>
            </a:r>
            <a:r>
              <a:rPr sz="1600" b="0" dirty="0">
                <a:solidFill>
                  <a:srgbClr val="66777D"/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0" dirty="0" err="1">
                <a:solidFill>
                  <a:srgbClr val="66777D"/>
                </a:solidFill>
                <a:latin typeface="Arial"/>
                <a:ea typeface="Arial"/>
                <a:cs typeface="Arial"/>
              </a:rPr>
              <a:t>urgente</a:t>
            </a:r>
            <a:r>
              <a:rPr sz="1600" b="0" dirty="0">
                <a:solidFill>
                  <a:srgbClr val="66777D"/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0" dirty="0" err="1">
                <a:solidFill>
                  <a:srgbClr val="66777D"/>
                </a:solidFill>
                <a:latin typeface="Arial"/>
                <a:ea typeface="Arial"/>
                <a:cs typeface="Arial"/>
              </a:rPr>
              <a:t>adoptada</a:t>
            </a:r>
            <a:r>
              <a:rPr sz="1600" b="0" dirty="0">
                <a:solidFill>
                  <a:srgbClr val="66777D"/>
                </a:solidFill>
                <a:latin typeface="Arial"/>
                <a:ea typeface="Arial"/>
                <a:cs typeface="Arial"/>
              </a:rPr>
              <a:t> por la Presidencia</a:t>
            </a:r>
          </a:p>
        </p:txBody>
      </p:sp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DC271A29-418A-4C6F-9D22-D6EC52A7162C}"/>
              </a:ext>
            </a:extLst>
          </p:cNvPr>
          <p:cNvSpPr>
            <a:spLocks noGrp="1"/>
          </p:cNvSpPr>
          <p:nvPr/>
        </p:nvSpPr>
        <p:spPr>
          <a:xfrm>
            <a:off x="723900" y="1809750"/>
            <a:ext cx="10744200" cy="2781300"/>
          </a:xfrm>
          <a:prstGeom prst="roundRect">
            <a:avLst>
              <a:gd name="adj" fmla="val 4110"/>
            </a:avLst>
          </a:prstGeom>
          <a:solidFill>
            <a:srgbClr val="FFFFFF"/>
          </a:solidFill>
          <a:ln w="9525">
            <a:solidFill>
              <a:srgbClr val="D6DFD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07589E82-F4EB-4AAC-B045-B850EB2C3039}"/>
              </a:ext>
            </a:extLst>
          </p:cNvPr>
          <p:cNvSpPr>
            <a:spLocks noGrp="1"/>
          </p:cNvSpPr>
          <p:nvPr/>
        </p:nvSpPr>
        <p:spPr>
          <a:xfrm>
            <a:off x="1047750" y="2152650"/>
            <a:ext cx="10096500" cy="2095500"/>
          </a:xfrm>
          <a:prstGeom prst="rect">
            <a:avLst/>
          </a:prstGeom>
          <a:noFill/>
          <a:ln w="0">
            <a:noFill/>
          </a:ln>
        </p:spPr>
        <p:txBody>
          <a:bodyPr wrap="square" lIns="152400" tIns="95250" rIns="152400" bIns="95250" anchor="ctr">
            <a:normAutofit/>
          </a:bodyPr>
          <a:lstStyle/>
          <a:p>
            <a:pPr algn="ctr">
              <a:lnSpc>
                <a:spcPct val="100000"/>
              </a:lnSpc>
              <a:buNone/>
              <a:defRPr sz="1875" b="1">
                <a:solidFill>
                  <a:srgbClr val="173A4B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73A4B"/>
                </a:solidFill>
                <a:latin typeface="Arial"/>
                <a:ea typeface="Arial"/>
                <a:cs typeface="Arial"/>
              </a:rPr>
              <a:t>El Pleno del MCP-ES se da por informado y deja constancia de la autorización emitida por la Presidencia para que la SISCA efectúe, con cargo al presupuesto del MCP-ES, el pago de US$699.26 correspondiente al monto no cubierto por la garantía o seguro para la reposición del teléfono móvil institucional.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CD696DD5-1A7E-4843-B6C4-A3B7C17AEBF8}"/>
              </a:ext>
            </a:extLst>
          </p:cNvPr>
          <p:cNvSpPr>
            <a:spLocks noGrp="1"/>
          </p:cNvSpPr>
          <p:nvPr/>
        </p:nvSpPr>
        <p:spPr>
          <a:xfrm>
            <a:off x="742950" y="5048250"/>
            <a:ext cx="16764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t">
            <a:normAutofit fontScale="96491"/>
          </a:bodyPr>
          <a:lstStyle/>
          <a:p>
            <a:pPr algn="l">
              <a:lnSpc>
                <a:spcPct val="100000"/>
              </a:lnSpc>
              <a:buNone/>
              <a:defRPr sz="1425" b="1">
                <a:solidFill>
                  <a:srgbClr val="168D98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68D98"/>
                </a:solidFill>
                <a:latin typeface="Arial"/>
                <a:ea typeface="Arial"/>
                <a:cs typeface="Arial"/>
              </a:rPr>
              <a:t>Fundamento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10E6BD76-D604-4466-9A4A-02F2DB847F58}"/>
              </a:ext>
            </a:extLst>
          </p:cNvPr>
          <p:cNvSpPr>
            <a:spLocks noGrp="1"/>
          </p:cNvSpPr>
          <p:nvPr/>
        </p:nvSpPr>
        <p:spPr>
          <a:xfrm>
            <a:off x="2266950" y="4972050"/>
            <a:ext cx="885825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1500" b="0">
                <a:solidFill>
                  <a:srgbClr val="33474F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33474F"/>
                </a:solidFill>
                <a:latin typeface="Arial"/>
                <a:ea typeface="Arial"/>
                <a:cs typeface="Arial"/>
              </a:rPr>
              <a:t>Artículo 62, literal I, del Reglamento Interno del MCP-ES y plazo de pago anterior a la sesión plenaria.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B4791DB8-DE3C-424A-A786-C0316A1CE460}"/>
              </a:ext>
            </a:extLst>
          </p:cNvPr>
          <p:cNvSpPr>
            <a:spLocks noGrp="1"/>
          </p:cNvSpPr>
          <p:nvPr/>
        </p:nvSpPr>
        <p:spPr>
          <a:xfrm>
            <a:off x="742950" y="5638800"/>
            <a:ext cx="16764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t">
            <a:normAutofit fontScale="96491"/>
          </a:bodyPr>
          <a:lstStyle/>
          <a:p>
            <a:pPr algn="l">
              <a:lnSpc>
                <a:spcPct val="100000"/>
              </a:lnSpc>
              <a:buNone/>
              <a:defRPr sz="1425" b="1">
                <a:solidFill>
                  <a:srgbClr val="168D98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68D98"/>
                </a:solidFill>
                <a:latin typeface="Arial"/>
                <a:ea typeface="Arial"/>
                <a:cs typeface="Arial"/>
              </a:rPr>
              <a:t>Registro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3A382E69-1788-42ED-A4C1-E875660A4F13}"/>
              </a:ext>
            </a:extLst>
          </p:cNvPr>
          <p:cNvSpPr>
            <a:spLocks noGrp="1"/>
          </p:cNvSpPr>
          <p:nvPr/>
        </p:nvSpPr>
        <p:spPr>
          <a:xfrm>
            <a:off x="2266950" y="5562600"/>
            <a:ext cx="885825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57150" tIns="38100" rIns="57150" bIns="3810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1500" b="0">
                <a:solidFill>
                  <a:srgbClr val="33474F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33474F"/>
                </a:solidFill>
                <a:latin typeface="Arial"/>
                <a:ea typeface="Arial"/>
                <a:cs typeface="Arial"/>
              </a:rPr>
              <a:t>Incorporar el acuerdo y la documentación completa en el acta y en el expediente administrativo.</a:t>
            </a:r>
          </a:p>
        </p:txBody>
      </p:sp>
      <p:pic>
        <p:nvPicPr>
          <p:cNvPr id="21" name="Imagen 2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09550" y="135790"/>
            <a:ext cx="1123950" cy="414220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4"/>
          <a:srcRect t="36964" b="36964"/>
          <a:stretch>
            <a:fillRect/>
          </a:stretch>
        </p:blipFill>
        <p:spPr>
          <a:xfrm>
            <a:off x="0" y="6762750"/>
            <a:ext cx="12192000" cy="95250"/>
          </a:xfrm>
          <a:prstGeom prst="rect">
            <a:avLst/>
          </a:prstGeom>
        </p:spPr>
      </p:pic>
      <p:sp>
        <p:nvSpPr>
          <p:cNvPr id="12" name="slide-number-4">
            <a:extLst>
              <a:ext uri="{FF2B5EF4-FFF2-40B4-BE49-F238E27FC236}">
                <a16:creationId xmlns:a16="http://schemas.microsoft.com/office/drawing/2014/main" id="{C775F056-4C29-4903-8F0F-84C87E0969E1}"/>
              </a:ext>
            </a:extLst>
          </p:cNvPr>
          <p:cNvSpPr>
            <a:spLocks noGrp="1"/>
          </p:cNvSpPr>
          <p:nvPr/>
        </p:nvSpPr>
        <p:spPr>
          <a:xfrm>
            <a:off x="11049000" y="6448425"/>
            <a:ext cx="523875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/>
          <a:p>
            <a:pPr algn="r">
              <a:defRPr sz="750" b="1">
                <a:solidFill>
                  <a:srgbClr val="168D98"/>
                </a:solidFill>
              </a:defRPr>
            </a:pPr>
            <a:r>
              <a:rPr sz="750" b="1">
                <a:solidFill>
                  <a:srgbClr val="168D98"/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20375476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CE7FEF5-D6F9-5DAA-E8D4-6AA7C5307D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>
            <a:extLst>
              <a:ext uri="{FF2B5EF4-FFF2-40B4-BE49-F238E27FC236}">
                <a16:creationId xmlns:a16="http://schemas.microsoft.com/office/drawing/2014/main" id="{BE813CC6-87CD-A2FA-C1F8-772A0029FFF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168D98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C57F4054-2151-63F0-2BA4-89F09B6C86FB}"/>
              </a:ext>
            </a:extLst>
          </p:cNvPr>
          <p:cNvSpPr>
            <a:spLocks noGrp="1"/>
          </p:cNvSpPr>
          <p:nvPr/>
        </p:nvSpPr>
        <p:spPr>
          <a:xfrm>
            <a:off x="742950" y="762000"/>
            <a:ext cx="22860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425" b="1">
                <a:solidFill>
                  <a:srgbClr val="168D98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68D98"/>
                </a:solidFill>
                <a:latin typeface="Arial"/>
                <a:ea typeface="Arial"/>
                <a:cs typeface="Arial"/>
              </a:rPr>
              <a:t>PUNTO 8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165A0D72-ED88-D51D-0171-FE7F7CB6B55B}"/>
              </a:ext>
            </a:extLst>
          </p:cNvPr>
          <p:cNvSpPr>
            <a:spLocks noGrp="1"/>
          </p:cNvSpPr>
          <p:nvPr/>
        </p:nvSpPr>
        <p:spPr>
          <a:xfrm>
            <a:off x="802005" y="2305049"/>
            <a:ext cx="10759440" cy="93345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93000"/>
              </a:lnSpc>
              <a:buNone/>
              <a:defRPr sz="3750" b="1">
                <a:solidFill>
                  <a:srgbClr val="173A4B"/>
                </a:solidFill>
                <a:latin typeface="Arial"/>
                <a:ea typeface="Arial"/>
                <a:cs typeface="Arial"/>
              </a:defRPr>
            </a:pPr>
            <a:r>
              <a:rPr lang="es-MX" sz="4000" b="1" dirty="0">
                <a:solidFill>
                  <a:srgbClr val="173A4B"/>
                </a:solidFill>
                <a:latin typeface="Arial"/>
                <a:ea typeface="Arial"/>
                <a:cs typeface="Arial"/>
              </a:rPr>
              <a:t>Gracias por su atención </a:t>
            </a:r>
            <a:endParaRPr sz="4000" b="1" dirty="0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" name="Conector recto 4">
            <a:extLst>
              <a:ext uri="{FF2B5EF4-FFF2-40B4-BE49-F238E27FC236}">
                <a16:creationId xmlns:a16="http://schemas.microsoft.com/office/drawing/2014/main" id="{35025E27-A611-F1A6-40BF-582B9A59A146}"/>
              </a:ext>
            </a:extLst>
          </p:cNvPr>
          <p:cNvSpPr>
            <a:spLocks noGrp="1"/>
          </p:cNvSpPr>
          <p:nvPr/>
        </p:nvSpPr>
        <p:spPr>
          <a:xfrm>
            <a:off x="762000" y="3619500"/>
            <a:ext cx="4953000" cy="0"/>
          </a:xfrm>
          <a:prstGeom prst="line">
            <a:avLst/>
          </a:prstGeom>
          <a:noFill/>
          <a:ln w="19050">
            <a:solidFill>
              <a:srgbClr val="168D98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9F35CD95-EC73-559A-CA9A-93B353A84A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323850" y="232025"/>
            <a:ext cx="1428750" cy="526551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CB6E1DED-D4BB-8706-D696-41904974731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3928" b="23928"/>
          <a:stretch>
            <a:fillRect/>
          </a:stretch>
        </p:blipFill>
        <p:spPr>
          <a:xfrm>
            <a:off x="0" y="6667500"/>
            <a:ext cx="12192000" cy="19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493438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814</Words>
  <Application>Microsoft Office PowerPoint</Application>
  <DocSecurity>0</DocSecurity>
  <PresentationFormat>Panorámica</PresentationFormat>
  <Paragraphs>66</Paragraphs>
  <Slides>7</Slides>
  <Notes>7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0" baseType="lpstr">
      <vt:lpstr>Arial</vt:lpstr>
      <vt:lpstr>Calibri</vt:lpstr>
      <vt:lpstr>ChatGPT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Administración y Comunicaciones MCP</cp:lastModifiedBy>
  <cp:revision>1</cp:revision>
  <dcterms:created xsi:type="dcterms:W3CDTF">2026-09-23T16:33:44Z</dcterms:created>
  <dcterms:modified xsi:type="dcterms:W3CDTF">2026-09-23T16:48:59Z</dcterms:modified>
</cp:coreProperties>
</file>