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Inter"/>
      <p:bold r:id="rId8"/>
    </p:embeddedFont>
    <p:embeddedFont>
      <p:font typeface="Plus Jakarta Sans"/>
      <p:bold r:id="rId9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BCA56-5177-A683-3855-D84FE86BD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4FD164-0D91-5619-385A-D3D656403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48F88-DB56-588B-C8EA-819EBA109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D758B4-F2D1-96E7-18E0-BC2A54EA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8CCDB3-0888-1A8A-85E5-A043CED3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3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F5037-746C-0524-60BF-A1CBC18E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5606DA-03E9-A401-1F76-67B43CCF9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D82AAD-DEB1-A5BF-5486-A6A38D0C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88B24D-EC78-A56E-B60A-D098A8CC7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67C900-0A6E-4CB4-B3A3-D2DE8B33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9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FC92C-087C-B29C-CC8B-335A145AE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54D88B-D5CA-978F-3AB9-475EE32ED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A9BFF5-B99A-47BE-9969-0F2A63A68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F56123-92A6-04A6-AF24-318C49862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084B26-1508-F48E-3E74-2CC40B8DB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D04B8-4A18-8870-7122-BB6957CC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36FCD1-066F-2097-C900-A5A511DAF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8E7DEC-A61F-E350-8980-42585B3A9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385757-A062-AC81-2B9B-7E916F6B0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596491-5130-824D-1125-39381B45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9C40E4-C8F3-77C8-B270-1730E781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924BB-B397-9985-FD95-136009E89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40B3DB-9234-3A3B-876D-D5F5461C9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65BA12-5106-8E40-DCAA-4A5FCA570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A24DAF-EE43-99A5-58EC-534D4E685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645A968-EE86-7D83-9115-6C8A01CB3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7CADB58-FE8C-A573-BC14-FB9DAAE1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46ED7D1-15DD-0998-6686-B95BB64B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045CDA-7C91-DAB1-5C8D-F26FD4C5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5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B7EE3-748B-7BAD-D3CA-37C78420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5951B9-0F1F-D401-75F2-65D96424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5FF762-214C-ADC9-E308-C5ACF355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B31F07-3BDD-3CC6-B450-A69BA2BE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7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FF807A-4452-6D4A-C3E4-3688D19B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EC8EE7-A748-BF76-A5F8-0C004616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ED91DD-7F1B-1796-103C-967A09FC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3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2DA4E-F7B5-9499-0116-4F3CB1977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8C43ED-AD6E-AA63-D699-6ABB5B856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177EC8-B647-F522-383A-2DEAFDCC6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BF2B33-8874-725C-AA11-C20F03F2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C775B3-2E65-FFFE-5D6E-97156F46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23C0E5-44DF-4B69-A60E-AAE08DA0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5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5E580-A550-DC8A-8F93-04C170A5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770502-75CE-EC67-E511-0F4E40ED4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F23A64-CD41-47BF-1DB0-D8CC1721B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D691BC-CE3E-14D4-3736-D6EFA41D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7A75F6-28C8-0276-3FCB-A256B988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49CBF7-3FA0-16A8-B08F-B62CCE90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0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8A665-CF10-8A87-43C4-AB189CC65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6295B3-F73B-3410-EE76-7EAB5CD22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9B23D3-85CA-E428-0AE5-0D1AD77B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1B416F-E709-10D9-9295-A44384364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A3A39E-B072-2257-7768-22F38EAA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2D21E5-7CA2-04C5-FB0E-B27D9104A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A43A4A-B6B7-6D49-AD97-A0FDCE0C7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66DEF9-50BF-1D23-5040-7D1194219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AC35C2-B5A3-C19D-3998-6AEB62F5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C1E12E-B060-8199-015F-3DF2715AF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7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C2FAAB3-787A-8B02-0F43-1A91EF1D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62BB7D-0D42-3DA9-4573-1DCCA0816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5B3C99-0488-0133-80F0-21FE08530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300A71-9F02-2EE8-03E0-108AC6CB3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B3CCA1-B5CA-21B7-807A-836E4BDC7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800725"/>
            <a:ext cx="10668000" cy="4857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496300" y="657225"/>
            <a:ext cx="2933700" cy="28575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F45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2412801"/>
            <a:ext cx="2028825" cy="228600"/>
          </a:xfrm>
          <a:prstGeom prst="roundRect">
            <a:avLst>
              <a:gd name="adj" fmla="val 25000"/>
            </a:avLst>
          </a:prstGeom>
          <a:solidFill>
            <a:srgbClr val="3C20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5800725"/>
            <a:ext cx="10668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225" y="742950"/>
            <a:ext cx="104775" cy="1238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6096000"/>
            <a:ext cx="19050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9975" y="6096000"/>
            <a:ext cx="219075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87" y="685800"/>
            <a:ext cx="200025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648700" y="714375"/>
            <a:ext cx="27241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CBD5E1"/>
                </a:solidFill>
                <a:latin typeface="Inter"/>
              </a:rPr>
              <a:t>Período: 1 de Enero al 24 de Septiembre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2450901"/>
            <a:ext cx="18954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CA5A5"/>
                </a:solidFill>
                <a:latin typeface="Inter"/>
              </a:rPr>
              <a:t>INFORME EPIDEMIOLÓGICO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2793801"/>
            <a:ext cx="8601075" cy="1051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600" b="1" i="0" u="none">
                <a:solidFill>
                  <a:srgbClr val="FFFFFF"/>
                </a:solidFill>
                <a:latin typeface="Plus Jakarta Sans"/>
              </a:rPr>
              <a:t>Datos Epidemiológicos de Nuevos Casos de VIH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035623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Análisis comparativo de la distribución poblacional, geográfica y por grupos etarios entre los años </a:t>
            </a:r>
            <a:r>
              <a:rPr sz="1500" b="1" i="0" u="none">
                <a:solidFill>
                  <a:srgbClr val="FFFFFF"/>
                </a:solidFill>
                <a:latin typeface="Inter"/>
              </a:rPr>
              <a:t>2025 y 2026</a:t>
            </a:r>
            <a:r>
              <a:rPr sz="1500" b="0" i="0" u="none">
                <a:solidFill>
                  <a:srgbClr val="CBD5E1"/>
                </a:solidFill>
                <a:latin typeface="Inter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6110287"/>
            <a:ext cx="270271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Inter"/>
              </a:rPr>
              <a:t>Vigilancia Epidemiológica Nacional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43350" y="6110287"/>
            <a:ext cx="3309937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Inter"/>
              </a:rPr>
              <a:t>Registro de Casos Nuevos Diagnósticados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623887"/>
            <a:ext cx="259556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F4444"/>
                </a:solidFill>
                <a:latin typeface="Inter"/>
              </a:rPr>
              <a:t>GOBIERNO DE EL SALVADOR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785812"/>
            <a:ext cx="259556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4A3B8"/>
                </a:solidFill>
                <a:latin typeface="Inter"/>
              </a:rPr>
              <a:t>Ministerio de Salud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5657850"/>
            <a:ext cx="10972800" cy="74295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052637"/>
            <a:ext cx="4391025" cy="2619375"/>
          </a:xfrm>
          <a:prstGeom prst="roundRect">
            <a:avLst>
              <a:gd name="adj" fmla="val 581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172325" y="2028825"/>
            <a:ext cx="4410075" cy="2667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5657850"/>
            <a:ext cx="38100" cy="74295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23925" y="3757612"/>
            <a:ext cx="3762375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496175" y="3771900"/>
            <a:ext cx="3762375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23925" y="3757612"/>
            <a:ext cx="37623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477500" y="2352675"/>
            <a:ext cx="781050" cy="228600"/>
          </a:xfrm>
          <a:prstGeom prst="roundRect">
            <a:avLst>
              <a:gd name="adj" fmla="val 25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496175" y="3771900"/>
            <a:ext cx="37623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775" y="2705100"/>
            <a:ext cx="533400" cy="5334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5934075"/>
            <a:ext cx="19050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850" y="2371725"/>
            <a:ext cx="171450" cy="190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412" y="2867025"/>
            <a:ext cx="238125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867900" y="828675"/>
            <a:ext cx="21431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Corte al 24 de Septiembre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457200"/>
            <a:ext cx="65246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F4444"/>
                </a:solidFill>
                <a:latin typeface="Inter"/>
              </a:rPr>
              <a:t>RESUMEN EJECUTIVO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609600"/>
            <a:ext cx="6850856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Comparativa General 2025 vs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" y="2719387"/>
            <a:ext cx="4702968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0F172A"/>
                </a:solidFill>
                <a:latin typeface="Inter"/>
              </a:rPr>
              <a:t>655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367087"/>
            <a:ext cx="470296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Total de casos registrados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05450" y="3352800"/>
            <a:ext cx="116205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DC2626"/>
                </a:solidFill>
                <a:latin typeface="Inter"/>
              </a:rPr>
              <a:t>+6.4%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14912" y="3714750"/>
            <a:ext cx="21431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64748B"/>
                </a:solidFill>
                <a:latin typeface="Inter"/>
              </a:rPr>
              <a:t>Incremento absoluto (+42 casos)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6175" y="2733675"/>
            <a:ext cx="4695825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1E3A8A"/>
                </a:solidFill>
                <a:latin typeface="Inter"/>
              </a:rPr>
              <a:t>697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6175" y="3381375"/>
            <a:ext cx="46958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Total de casos registrados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5848350"/>
            <a:ext cx="102298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Diferencial de Género: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 2026 se observa un aumento del </a:t>
            </a:r>
            <a:r>
              <a:rPr sz="1125" b="1" i="0" u="none">
                <a:solidFill>
                  <a:srgbClr val="334155"/>
                </a:solidFill>
                <a:latin typeface="Inter"/>
              </a:rPr>
              <a:t>12.2%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 casos masculinos y una disminución del </a:t>
            </a:r>
            <a:r>
              <a:rPr sz="1125" b="1" i="0" u="none">
                <a:solidFill>
                  <a:srgbClr val="334155"/>
                </a:solidFill>
                <a:latin typeface="Inter"/>
              </a:rPr>
              <a:t>15.0%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 casos femeninos en comparación con 2025.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2366962"/>
            <a:ext cx="11430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64748B"/>
                </a:solidFill>
                <a:latin typeface="Inter"/>
              </a:rPr>
              <a:t>AÑO 2025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6175" y="2366962"/>
            <a:ext cx="11525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Inter"/>
              </a:rPr>
              <a:t>AÑO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91800" y="2390775"/>
            <a:ext cx="6477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E40AF"/>
                </a:solidFill>
                <a:latin typeface="Inter"/>
              </a:rPr>
              <a:t>ACTUAL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925" y="3957637"/>
            <a:ext cx="2256234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Masculino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4110037"/>
            <a:ext cx="225623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Inter"/>
              </a:rPr>
              <a:t>515 </a:t>
            </a:r>
            <a:r>
              <a:rPr sz="975" b="0" i="0" u="none">
                <a:solidFill>
                  <a:srgbClr val="64748B"/>
                </a:solidFill>
                <a:latin typeface="Inter"/>
              </a:rPr>
              <a:t>(78.6%)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81312" y="3957637"/>
            <a:ext cx="2256234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Femenino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1312" y="4110037"/>
            <a:ext cx="225623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BE185D"/>
                </a:solidFill>
                <a:latin typeface="Inter"/>
              </a:rPr>
              <a:t>140 </a:t>
            </a:r>
            <a:r>
              <a:rPr sz="975" b="0" i="0" u="none">
                <a:solidFill>
                  <a:srgbClr val="64748B"/>
                </a:solidFill>
                <a:latin typeface="Inter"/>
              </a:rPr>
              <a:t>(21.4%)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6175" y="3971925"/>
            <a:ext cx="2256234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Masculino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6175" y="4124325"/>
            <a:ext cx="225623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Inter"/>
              </a:rPr>
              <a:t>578 </a:t>
            </a:r>
            <a:r>
              <a:rPr sz="975" b="0" i="0" u="none">
                <a:solidFill>
                  <a:srgbClr val="64748B"/>
                </a:solidFill>
                <a:latin typeface="Inter"/>
              </a:rPr>
              <a:t>(82.9%)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53562" y="3971925"/>
            <a:ext cx="2256234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Femenino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53562" y="4124325"/>
            <a:ext cx="225623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BE185D"/>
                </a:solidFill>
                <a:latin typeface="Inter"/>
              </a:rPr>
              <a:t>119 </a:t>
            </a:r>
            <a:r>
              <a:rPr sz="975" b="0" i="0" u="none">
                <a:solidFill>
                  <a:srgbClr val="64748B"/>
                </a:solidFill>
                <a:latin typeface="Inter"/>
              </a:rPr>
              <a:t>(17.1%)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095375"/>
            <a:ext cx="6892676" cy="4152900"/>
          </a:xfrm>
          <a:prstGeom prst="roundRect">
            <a:avLst>
              <a:gd name="adj" fmla="val 275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753475" y="509587"/>
            <a:ext cx="1395412" cy="228600"/>
          </a:xfrm>
          <a:prstGeom prst="roundRect">
            <a:avLst>
              <a:gd name="adj" fmla="val 25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263187" y="509587"/>
            <a:ext cx="1395412" cy="22860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30876" y="1095375"/>
            <a:ext cx="3927723" cy="1226641"/>
          </a:xfrm>
          <a:prstGeom prst="roundRect">
            <a:avLst>
              <a:gd name="adj" fmla="val 9318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30876" y="2474416"/>
            <a:ext cx="3927723" cy="1226641"/>
          </a:xfrm>
          <a:prstGeom prst="roundRect">
            <a:avLst>
              <a:gd name="adj" fmla="val 9318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30876" y="3853457"/>
            <a:ext cx="3927723" cy="1040010"/>
          </a:xfrm>
          <a:prstGeom prst="roundRect">
            <a:avLst>
              <a:gd name="adj" fmla="val 1099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2925" y="19478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925216" y="19478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66455" y="19478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70586" y="19478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11825" y="19478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2925" y="22907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25216" y="22907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266455" y="22907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170586" y="22907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511825" y="22907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2925" y="26336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925216" y="26336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266455" y="26336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170586" y="26336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11825" y="26336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42925" y="29765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2925216" y="29765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266455" y="29765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170586" y="29765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511825" y="29765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42925" y="33194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2925216" y="33194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266455" y="33194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170586" y="33194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511825" y="33194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42925" y="3843337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925216" y="38433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266455" y="3843337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170586" y="38433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511825" y="3843337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2925" y="4186237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2925216" y="41862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266455" y="4186237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5170586" y="41862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511825" y="4186237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542925" y="4529137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2925216" y="45291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4266455" y="4529137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170586" y="4529137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6511825" y="4529137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542925" y="4876800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2925216" y="4876800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4266455" y="4876800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170586" y="4876800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6511825" y="4876800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542925" y="5224462"/>
            <a:ext cx="23822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542925" y="4886325"/>
            <a:ext cx="2382291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2925216" y="52244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2925216" y="4886325"/>
            <a:ext cx="1341239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4266455" y="5224462"/>
            <a:ext cx="904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4266455" y="4886325"/>
            <a:ext cx="904130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5170586" y="5224462"/>
            <a:ext cx="13412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5170586" y="4886325"/>
            <a:ext cx="1341239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6511825" y="5224462"/>
            <a:ext cx="9047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6511825" y="4886325"/>
            <a:ext cx="904726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901" y="1304925"/>
            <a:ext cx="171450" cy="171450"/>
          </a:xfrm>
          <a:prstGeom prst="rect">
            <a:avLst/>
          </a:prstGeom>
        </p:spPr>
      </p:pic>
      <p:pic>
        <p:nvPicPr>
          <p:cNvPr id="64" name="Picture 6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901" y="2683966"/>
            <a:ext cx="171450" cy="171450"/>
          </a:xfrm>
          <a:prstGeom prst="rect">
            <a:avLst/>
          </a:prstGeom>
        </p:spPr>
      </p:pic>
      <p:pic>
        <p:nvPicPr>
          <p:cNvPr id="65" name="Picture 6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901" y="4063007"/>
            <a:ext cx="219075" cy="171450"/>
          </a:xfrm>
          <a:prstGeom prst="rect">
            <a:avLst/>
          </a:prstGeom>
        </p:spPr>
      </p:pic>
      <p:pic>
        <p:nvPicPr>
          <p:cNvPr id="66" name="Picture 6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126" y="2095500"/>
            <a:ext cx="76200" cy="104775"/>
          </a:xfrm>
          <a:prstGeom prst="rect">
            <a:avLst/>
          </a:prstGeom>
        </p:spPr>
      </p:pic>
      <p:pic>
        <p:nvPicPr>
          <p:cNvPr id="67" name="Picture 6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126" y="2095500"/>
            <a:ext cx="76200" cy="104775"/>
          </a:xfrm>
          <a:prstGeom prst="rect">
            <a:avLst/>
          </a:prstGeom>
        </p:spPr>
      </p:pic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542925" y="1104900"/>
          <a:ext cx="6873625" cy="4133850"/>
        </p:xfrm>
        <a:graphic>
          <a:graphicData uri="http://schemas.openxmlformats.org/drawingml/2006/table">
            <a:tbl>
              <a:tblPr/>
              <a:tblGrid>
                <a:gridCol w="2382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1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Población Meta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2025 (Fem / Masc)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2025 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2026 (Fem / Masc)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2026 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Población General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97 / 193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290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88 / 199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1D4ED8"/>
                          </a:solidFill>
                          <a:latin typeface="Inter"/>
                        </a:rPr>
                        <a:t>287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991B1B"/>
                          </a:solidFill>
                          <a:latin typeface="Inter"/>
                        </a:rPr>
                        <a:t>Hombres de Alta Prevalencia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991B1B"/>
                          </a:solidFill>
                          <a:latin typeface="Inter"/>
                        </a:rPr>
                        <a:t>0 / 254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991B1B"/>
                          </a:solidFill>
                          <a:latin typeface="Inter"/>
                        </a:rPr>
                        <a:t>254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991B1B"/>
                          </a:solidFill>
                          <a:latin typeface="Inter"/>
                        </a:rPr>
                        <a:t>0 / 315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DC2626"/>
                          </a:solidFill>
                          <a:latin typeface="Inter"/>
                        </a:rPr>
                        <a:t>315</a:t>
                      </a:r>
                    </a:p>
                  </a:txBody>
                  <a:tcPr marL="190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Población Móvil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9 / 32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41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11 / 32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43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Persona de Alta Prevalencia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16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17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Embarazada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16 / 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13 / 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Persona Privada de Libertad (PPL)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1 / 14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13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Trabajador(a) del Sexo (TS)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10 / 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7 /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Adolescentes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4 / 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80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No Aplica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3 / 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8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0F172A"/>
                          </a:solidFill>
                          <a:latin typeface="Inter"/>
                        </a:rPr>
                        <a:t>TOTALES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0F172A"/>
                          </a:solidFill>
                          <a:latin typeface="Inter"/>
                        </a:rPr>
                        <a:t>140 / 515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0F172A"/>
                          </a:solidFill>
                          <a:latin typeface="Inter"/>
                        </a:rPr>
                        <a:t>655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0F172A"/>
                          </a:solidFill>
                          <a:latin typeface="Inter"/>
                        </a:rPr>
                        <a:t>119 / 578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1E40AF"/>
                          </a:solidFill>
                          <a:latin typeface="Inter"/>
                        </a:rPr>
                        <a:t>697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533400" y="381000"/>
            <a:ext cx="754856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F4444"/>
                </a:solidFill>
                <a:latin typeface="Inter"/>
              </a:rPr>
              <a:t>CARACTERIZACIÓN POBLACIONAL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33400" y="533400"/>
            <a:ext cx="792599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Plus Jakarta Sans"/>
              </a:rPr>
              <a:t>Distribución por Población Meta (2025 - 2026)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867775" y="547687"/>
            <a:ext cx="126206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475569"/>
                </a:solidFill>
                <a:latin typeface="Inter"/>
              </a:rPr>
              <a:t>2025: 655 CASOS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377487" y="547687"/>
            <a:ext cx="126206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D4ED8"/>
                </a:solidFill>
                <a:latin typeface="Inter"/>
              </a:rPr>
              <a:t>2026: 697 CASOS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30901" y="1562100"/>
            <a:ext cx="3622923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7F1D1D"/>
                </a:solidFill>
                <a:latin typeface="Inter"/>
              </a:rPr>
              <a:t>Principal grupo con incremento. Subió de </a:t>
            </a:r>
            <a:r>
              <a:rPr sz="1050" b="1" i="0" u="none">
                <a:solidFill>
                  <a:srgbClr val="7F1D1D"/>
                </a:solidFill>
                <a:latin typeface="Inter"/>
              </a:rPr>
              <a:t>254 a 315 casos (+24.0%)</a:t>
            </a:r>
            <a:r>
              <a:rPr sz="1050" b="0" i="0" u="none">
                <a:solidFill>
                  <a:srgbClr val="7F1D1D"/>
                </a:solidFill>
                <a:latin typeface="Inter"/>
              </a:rPr>
              <a:t>, representando el </a:t>
            </a:r>
            <a:r>
              <a:rPr sz="1050" b="1" i="0" u="none">
                <a:solidFill>
                  <a:srgbClr val="7F1D1D"/>
                </a:solidFill>
                <a:latin typeface="Inter"/>
              </a:rPr>
              <a:t>45.2% del total de diagnósticos en 2026</a:t>
            </a:r>
            <a:r>
              <a:rPr sz="1050" b="0" i="0" u="none">
                <a:solidFill>
                  <a:srgbClr val="7F1D1D"/>
                </a:solidFill>
                <a:latin typeface="Inter"/>
              </a:rPr>
              <a:t>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930901" y="2941141"/>
            <a:ext cx="3622923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166534"/>
                </a:solidFill>
                <a:latin typeface="Inter"/>
              </a:rPr>
              <a:t>Reducción positiva en mujeres embarazadas detectadas, pasando de </a:t>
            </a:r>
            <a:r>
              <a:rPr sz="1050" b="1" i="0" u="none">
                <a:solidFill>
                  <a:srgbClr val="166534"/>
                </a:solidFill>
                <a:latin typeface="Inter"/>
              </a:rPr>
              <a:t>16 en 2025 a 13 en 2026 (-18.8%)</a:t>
            </a:r>
            <a:r>
              <a:rPr sz="1050" b="0" i="0" u="none">
                <a:solidFill>
                  <a:srgbClr val="166534"/>
                </a:solidFill>
                <a:latin typeface="Inter"/>
              </a:rPr>
              <a:t>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30901" y="4320182"/>
            <a:ext cx="3622923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Inter"/>
              </a:rPr>
              <a:t>Se mantiene estable como el segundo grupo más numeroso con </a:t>
            </a:r>
            <a:r>
              <a:rPr sz="1050" b="1" i="0" u="none">
                <a:solidFill>
                  <a:srgbClr val="334155"/>
                </a:solidFill>
                <a:latin typeface="Inter"/>
              </a:rPr>
              <a:t>287 casos en 2026</a:t>
            </a:r>
            <a:r>
              <a:rPr sz="1050" b="0" i="0" u="none">
                <a:solidFill>
                  <a:srgbClr val="334155"/>
                </a:solidFill>
                <a:latin typeface="Inter"/>
              </a:rPr>
              <a:t> (41.2% del total).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197601" y="1295400"/>
            <a:ext cx="28503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Inter"/>
              </a:rPr>
              <a:t>Hombres de Alta Prevalencia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197601" y="2674441"/>
            <a:ext cx="228778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4532D"/>
                </a:solidFill>
                <a:latin typeface="Inter"/>
              </a:rPr>
              <a:t>Casos en Embarazadas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245226" y="4053482"/>
            <a:ext cx="177522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Población General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00250"/>
            <a:ext cx="6377880" cy="1704975"/>
          </a:xfrm>
          <a:prstGeom prst="roundRect">
            <a:avLst>
              <a:gd name="adj" fmla="val 670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895725"/>
            <a:ext cx="6377880" cy="176212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30380" y="1809750"/>
            <a:ext cx="4252019" cy="1905000"/>
          </a:xfrm>
          <a:prstGeom prst="roundRect">
            <a:avLst>
              <a:gd name="adj" fmla="val 6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30380" y="3905250"/>
            <a:ext cx="4252019" cy="19431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30380" y="3333750"/>
            <a:ext cx="4252019" cy="381000"/>
          </a:xfrm>
          <a:prstGeom prst="rect">
            <a:avLst/>
          </a:prstGeom>
          <a:solidFill>
            <a:srgbClr val="3E44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753992" y="4105275"/>
            <a:ext cx="985837" cy="228600"/>
          </a:xfrm>
          <a:prstGeom prst="roundRect">
            <a:avLst>
              <a:gd name="adj" fmla="val 25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47725" y="3167062"/>
            <a:ext cx="13599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207716" y="3167062"/>
            <a:ext cx="1197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405485" y="3167062"/>
            <a:ext cx="12476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53111" y="3167062"/>
            <a:ext cx="77345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426571" y="3167062"/>
            <a:ext cx="132278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47725" y="3490912"/>
            <a:ext cx="135999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207716" y="3490912"/>
            <a:ext cx="1197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405485" y="3490912"/>
            <a:ext cx="12476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653111" y="3490912"/>
            <a:ext cx="77345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26571" y="3490912"/>
            <a:ext cx="132278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57250" y="5110162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212776" y="5110162"/>
            <a:ext cx="119389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406675" y="5110162"/>
            <a:ext cx="1243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650283" y="5110162"/>
            <a:ext cx="7709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421213" y="5110162"/>
            <a:ext cx="13186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57250" y="5434012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2212776" y="5434012"/>
            <a:ext cx="119389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406675" y="5434012"/>
            <a:ext cx="1243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650283" y="5434012"/>
            <a:ext cx="7709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421213" y="5434012"/>
            <a:ext cx="13186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380" y="1809750"/>
            <a:ext cx="4252019" cy="19050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505" y="4162425"/>
            <a:ext cx="17145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505" y="4481512"/>
            <a:ext cx="76200" cy="12382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505" y="4900612"/>
            <a:ext cx="76200" cy="12382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505" y="5319712"/>
            <a:ext cx="76200" cy="12382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" y="2952750"/>
            <a:ext cx="171450" cy="13335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276600"/>
            <a:ext cx="114300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" y="2952750"/>
            <a:ext cx="171450" cy="13335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276600"/>
            <a:ext cx="114300" cy="13335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" y="4895850"/>
            <a:ext cx="171450" cy="13335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5219700"/>
            <a:ext cx="114300" cy="13335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" y="4895850"/>
            <a:ext cx="171450" cy="13335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5219700"/>
            <a:ext cx="114300" cy="133350"/>
          </a:xfrm>
          <a:prstGeom prst="rect">
            <a:avLst/>
          </a:prstGeom>
        </p:spPr>
      </p:pic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847725" y="2505075"/>
          <a:ext cx="5901628" cy="1000125"/>
        </p:xfrm>
        <a:graphic>
          <a:graphicData uri="http://schemas.openxmlformats.org/drawingml/2006/table">
            <a:tbl>
              <a:tblPr/>
              <a:tblGrid>
                <a:gridCol w="1359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7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7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2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Área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Femenino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Masculino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Proporción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Urbano</a:t>
                      </a:r>
                    </a:p>
                  </a:txBody>
                  <a:tcPr marL="36195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73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351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424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0284C7"/>
                          </a:solidFill>
                          <a:latin typeface="Inter"/>
                        </a:rPr>
                        <a:t>64.7%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Rural</a:t>
                      </a:r>
                    </a:p>
                  </a:txBody>
                  <a:tcPr marL="3048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67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164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231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16A34A"/>
                          </a:solidFill>
                          <a:latin typeface="Inter"/>
                        </a:rPr>
                        <a:t>35.3%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857250" y="4448175"/>
          <a:ext cx="5882578" cy="1000125"/>
        </p:xfrm>
        <a:graphic>
          <a:graphicData uri="http://schemas.openxmlformats.org/drawingml/2006/table">
            <a:tbl>
              <a:tblPr/>
              <a:tblGrid>
                <a:gridCol w="1355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3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8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Área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Femenino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Masculino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Proporción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Urbano</a:t>
                      </a:r>
                    </a:p>
                  </a:txBody>
                  <a:tcPr marL="36195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80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410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1E40AF"/>
                          </a:solidFill>
                          <a:latin typeface="Inter"/>
                        </a:rPr>
                        <a:t>490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2563EB"/>
                          </a:solidFill>
                          <a:latin typeface="Inter"/>
                        </a:rPr>
                        <a:t>70.3%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Rural</a:t>
                      </a:r>
                    </a:p>
                  </a:txBody>
                  <a:tcPr marL="3048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39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168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207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50" b="1" i="0" u="none">
                          <a:solidFill>
                            <a:srgbClr val="16A34A"/>
                          </a:solidFill>
                          <a:latin typeface="Inter"/>
                        </a:rPr>
                        <a:t>29.7%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9601200" y="828675"/>
            <a:ext cx="24765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Comparativo Urbano vs. Rural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600" y="457200"/>
            <a:ext cx="65127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F4444"/>
                </a:solidFill>
                <a:latin typeface="Inter"/>
              </a:rPr>
              <a:t>DISTRIBUCIÓN TERRITORIAL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9600" y="609600"/>
            <a:ext cx="6838354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Casos Nuevos por Área Geográfica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68505" y="4143375"/>
            <a:ext cx="4623494" cy="190500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Tendencia Territorial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7725" y="2200275"/>
            <a:ext cx="175021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Distribución 2025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11180" y="2219325"/>
            <a:ext cx="923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Inter"/>
              </a:rPr>
              <a:t>655 Casos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7250" y="4124325"/>
            <a:ext cx="175021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40AF"/>
                </a:solidFill>
                <a:latin typeface="Inter"/>
              </a:rPr>
              <a:t>Distribución 2026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868292" y="4143375"/>
            <a:ext cx="85248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E40AF"/>
                </a:solidFill>
                <a:latin typeface="Inter"/>
              </a:rPr>
              <a:t>697 CASOS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82780" y="3448050"/>
            <a:ext cx="470921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FFFFF"/>
                </a:solidFill>
                <a:latin typeface="Inter"/>
              </a:rPr>
              <a:t>Red de atención urbana y rural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20905" y="4448175"/>
            <a:ext cx="3718619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2563EB"/>
                </a:solidFill>
                <a:latin typeface="Inter"/>
              </a:rPr>
              <a:t>Mayor concentración urbana: En 2026, 7 de cada 10 casos nuevos pertenecen a la zona urbana (70.3%).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20905" y="4867275"/>
            <a:ext cx="3718619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2563EB"/>
                </a:solidFill>
                <a:latin typeface="Inter"/>
              </a:rPr>
              <a:t>Aumento en hombres urbanos: De 351 (2025) a 410 (2026), representando un alza del 16.8%.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20905" y="5286375"/>
            <a:ext cx="3718619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2563EB"/>
                </a:solidFill>
                <a:latin typeface="Inter"/>
              </a:rPr>
              <a:t>Reducción rural femenina: Cayó significativamente de 67 a 39 casos (-41.8%).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057275"/>
            <a:ext cx="6892825" cy="4152900"/>
          </a:xfrm>
          <a:prstGeom prst="roundRect">
            <a:avLst>
              <a:gd name="adj" fmla="val 275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92925" y="1057275"/>
            <a:ext cx="3965674" cy="1259085"/>
          </a:xfrm>
          <a:prstGeom prst="roundRect">
            <a:avLst>
              <a:gd name="adj" fmla="val 907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92925" y="2468760"/>
            <a:ext cx="3965674" cy="1217116"/>
          </a:xfrm>
          <a:prstGeom prst="roundRect">
            <a:avLst>
              <a:gd name="adj" fmla="val 9391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92925" y="3838277"/>
            <a:ext cx="3965674" cy="1030485"/>
          </a:xfrm>
          <a:prstGeom prst="roundRect">
            <a:avLst>
              <a:gd name="adj" fmla="val 1109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892950" y="2040135"/>
            <a:ext cx="3565624" cy="7620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2925" y="171926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78558" y="17192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83012" y="17192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8792" y="17192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93246" y="17192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99026" y="171926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2925" y="2033587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278558" y="20335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83012" y="20335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88792" y="20335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93246" y="20335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99026" y="2033587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42925" y="234791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278558" y="234791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383012" y="234791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88792" y="234791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493246" y="234791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99026" y="234791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42925" y="2662237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278558" y="266223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383012" y="266223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388792" y="266223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493246" y="266223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499026" y="2662237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42925" y="297656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278558" y="29765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383012" y="29765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388792" y="29765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93246" y="29765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499026" y="297656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2925" y="3290887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2278558" y="32908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3383012" y="32908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388792" y="32908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5493246" y="32908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499026" y="3290887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542925" y="360521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2278558" y="360521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383012" y="360521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4388792" y="360521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5493246" y="360521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6499026" y="360521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542925" y="3919537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2278558" y="391953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383012" y="391953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4388792" y="391953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5493246" y="391953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6499026" y="3919537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542925" y="423386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2278558" y="42338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3383012" y="42338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4388792" y="42338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5493246" y="42338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6499026" y="423386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542925" y="4548187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2278558" y="45481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3383012" y="45481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4388792" y="4548187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5493246" y="4548187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6499026" y="4548187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542925" y="4867275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2278558" y="4867275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3383012" y="4867275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4388792" y="4867275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5493246" y="4867275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6499026" y="4867275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542925" y="5186362"/>
            <a:ext cx="1735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542925" y="4876800"/>
            <a:ext cx="1735633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2278558" y="51863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2278558" y="4876800"/>
            <a:ext cx="1104453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3383012" y="51863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3383012" y="4876800"/>
            <a:ext cx="1005780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4388792" y="5186362"/>
            <a:ext cx="1104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4388792" y="4876800"/>
            <a:ext cx="1104453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5493246" y="5186362"/>
            <a:ext cx="10057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5493246" y="4876800"/>
            <a:ext cx="1005780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6499026" y="5186362"/>
            <a:ext cx="917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6499026" y="4876800"/>
            <a:ext cx="917674" cy="1905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7892950" y="2040135"/>
            <a:ext cx="2128539" cy="762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6" name="Picture 8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675" y="566737"/>
            <a:ext cx="104775" cy="123825"/>
          </a:xfrm>
          <a:prstGeom prst="rect">
            <a:avLst/>
          </a:prstGeom>
        </p:spPr>
      </p:pic>
      <p:pic>
        <p:nvPicPr>
          <p:cNvPr id="87" name="Picture 8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950" y="1276350"/>
            <a:ext cx="180975" cy="142875"/>
          </a:xfrm>
          <a:prstGeom prst="rect">
            <a:avLst/>
          </a:prstGeom>
        </p:spPr>
      </p:pic>
      <p:pic>
        <p:nvPicPr>
          <p:cNvPr id="88" name="Picture 8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2950" y="2687835"/>
            <a:ext cx="142875" cy="142875"/>
          </a:xfrm>
          <a:prstGeom prst="rect">
            <a:avLst/>
          </a:prstGeom>
        </p:spPr>
      </p:pic>
      <p:pic>
        <p:nvPicPr>
          <p:cNvPr id="89" name="Picture 8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2950" y="4057352"/>
            <a:ext cx="123825" cy="142875"/>
          </a:xfrm>
          <a:prstGeom prst="rect">
            <a:avLst/>
          </a:prstGeom>
        </p:spPr>
      </p:pic>
      <p:pic>
        <p:nvPicPr>
          <p:cNvPr id="90" name="Picture 8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176" y="2476500"/>
            <a:ext cx="76200" cy="95250"/>
          </a:xfrm>
          <a:prstGeom prst="rect">
            <a:avLst/>
          </a:prstGeom>
        </p:spPr>
      </p:pic>
      <p:pic>
        <p:nvPicPr>
          <p:cNvPr id="91" name="Picture 9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176" y="2476500"/>
            <a:ext cx="76200" cy="95250"/>
          </a:xfrm>
          <a:prstGeom prst="rect">
            <a:avLst/>
          </a:prstGeom>
        </p:spPr>
      </p:pic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542925" y="1066800"/>
          <a:ext cx="6873773" cy="4133850"/>
        </p:xfrm>
        <a:graphic>
          <a:graphicData uri="http://schemas.openxmlformats.org/drawingml/2006/table">
            <a:tbl>
              <a:tblPr/>
              <a:tblGrid>
                <a:gridCol w="1735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76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Grupo de Edad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2025 (F / M)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2025 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2026 (F / M)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2026 Total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Variación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Menor de 1 / 1 a 4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2 /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0 / 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6A34A"/>
                          </a:solidFill>
                          <a:latin typeface="Inter"/>
                        </a:rPr>
                        <a:t>-100%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a 19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10 / 22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5 / 17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6A34A"/>
                          </a:solidFill>
                          <a:latin typeface="Inter"/>
                        </a:rPr>
                        <a:t>-31.2%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20 a 24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20 / 80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100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4 / 78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82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6A34A"/>
                          </a:solidFill>
                          <a:latin typeface="Inter"/>
                        </a:rPr>
                        <a:t>-18.0%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1" i="0" u="none">
                          <a:solidFill>
                            <a:srgbClr val="991B1B"/>
                          </a:solidFill>
                          <a:latin typeface="Inter"/>
                        </a:rPr>
                        <a:t>25 a 29 años (PICO)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991B1B"/>
                          </a:solidFill>
                          <a:latin typeface="Inter"/>
                        </a:rPr>
                        <a:t>13 / 100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991B1B"/>
                          </a:solidFill>
                          <a:latin typeface="Inter"/>
                        </a:rPr>
                        <a:t>113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991B1B"/>
                          </a:solidFill>
                          <a:latin typeface="Inter"/>
                        </a:rPr>
                        <a:t>21 / 125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DC2626"/>
                          </a:solidFill>
                          <a:latin typeface="Inter"/>
                        </a:rPr>
                        <a:t>146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DC2626"/>
                          </a:solidFill>
                          <a:latin typeface="Inter"/>
                        </a:rPr>
                        <a:t>+29.2%</a:t>
                      </a:r>
                    </a:p>
                  </a:txBody>
                  <a:tcPr marL="190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30 a 34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13 / 85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98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/ 92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D4ED8"/>
                          </a:solidFill>
                          <a:latin typeface="Inter"/>
                        </a:rPr>
                        <a:t>107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DC2626"/>
                          </a:solidFill>
                          <a:latin typeface="Inter"/>
                        </a:rPr>
                        <a:t>+9.2%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35 a 39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/ 68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83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8 / 73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81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64748B"/>
                          </a:solidFill>
                          <a:latin typeface="Inter"/>
                        </a:rPr>
                        <a:t>-2.4%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40 a 44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13 / 49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62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/ 54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69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DC2626"/>
                          </a:solidFill>
                          <a:latin typeface="Inter"/>
                        </a:rPr>
                        <a:t>+11.3%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45 a 49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16 / 34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50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/ 39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54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DC2626"/>
                          </a:solidFill>
                          <a:latin typeface="Inter"/>
                        </a:rPr>
                        <a:t>+8.0%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50 a 54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15 / 36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51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13 / 41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54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DC2626"/>
                          </a:solidFill>
                          <a:latin typeface="Inter"/>
                        </a:rPr>
                        <a:t>+5.9%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55 a 59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11 / 19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9 / 28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37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DC2626"/>
                          </a:solidFill>
                          <a:latin typeface="Inter"/>
                        </a:rPr>
                        <a:t>+23.3%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988">
                <a:tc>
                  <a:txBody>
                    <a:bodyPr/>
                    <a:lstStyle/>
                    <a:p>
                      <a:pPr algn="l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Igual o mayor a 60 años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12 / 21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33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Inter"/>
                        </a:rPr>
                        <a:t>14 / 31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Inter"/>
                        </a:rPr>
                        <a:t>45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DC2626"/>
                          </a:solidFill>
                          <a:latin typeface="Inter"/>
                        </a:rPr>
                        <a:t>+36.4%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994">
                <a:tc>
                  <a:txBody>
                    <a:bodyPr/>
                    <a:lstStyle/>
                    <a:p>
                      <a:pPr algn="l"/>
                      <a:r>
                        <a:rPr sz="975" b="1" i="0" u="none">
                          <a:solidFill>
                            <a:srgbClr val="0F172A"/>
                          </a:solidFill>
                          <a:latin typeface="Inter"/>
                        </a:rPr>
                        <a:t>TOTALES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0F172A"/>
                          </a:solidFill>
                          <a:latin typeface="Inter"/>
                        </a:rPr>
                        <a:t>140 / 515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0F172A"/>
                          </a:solidFill>
                          <a:latin typeface="Inter"/>
                        </a:rPr>
                        <a:t>655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0F172A"/>
                          </a:solidFill>
                          <a:latin typeface="Inter"/>
                        </a:rPr>
                        <a:t>119 / 578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E40AF"/>
                          </a:solidFill>
                          <a:latin typeface="Inter"/>
                        </a:rPr>
                        <a:t>697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1E40AF"/>
                          </a:solidFill>
                          <a:latin typeface="Inter"/>
                        </a:rPr>
                        <a:t>+6.4%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8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93" name="TextBox 92"/>
          <p:cNvSpPr txBox="1"/>
          <p:nvPr/>
        </p:nvSpPr>
        <p:spPr>
          <a:xfrm>
            <a:off x="11772900" y="547687"/>
            <a:ext cx="307181" cy="1524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Inter"/>
              </a:rPr>
              <a:t> Pico máximo: 25 - 29 años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33400" y="381000"/>
            <a:ext cx="72270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F4444"/>
                </a:solidFill>
                <a:latin typeface="Inter"/>
              </a:rPr>
              <a:t>ESTRATIFICACIÓN POR EDAD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33400" y="533400"/>
            <a:ext cx="7588448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Plus Jakarta Sans"/>
              </a:rPr>
              <a:t>Distribución por Grupo Etario (2025 vs 2026)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892950" y="1257300"/>
            <a:ext cx="4299049" cy="180975"/>
          </a:xfrm>
          <a:prstGeom prst="rect">
            <a:avLst/>
          </a:prstGeom>
          <a:noFill/>
        </p:spPr>
        <p:txBody>
          <a:bodyPr wrap="none" lIns="2571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Inter"/>
              </a:rPr>
              <a:t>Concentración Joven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892950" y="1552575"/>
            <a:ext cx="3660874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El grupo comprendido entre </a:t>
            </a:r>
            <a:r>
              <a:rPr sz="1050" b="1" i="0" u="none">
                <a:solidFill>
                  <a:srgbClr val="475569"/>
                </a:solidFill>
                <a:latin typeface="Inter"/>
              </a:rPr>
              <a:t>20 y 39 años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concentra </a:t>
            </a:r>
            <a:r>
              <a:rPr sz="1050" b="1" i="0" u="none">
                <a:solidFill>
                  <a:srgbClr val="475569"/>
                </a:solidFill>
                <a:latin typeface="Inter"/>
              </a:rPr>
              <a:t>416 de los 697 casos en 2026 (59.7%)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892950" y="2668785"/>
            <a:ext cx="4299049" cy="180975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991B1B"/>
                </a:solidFill>
                <a:latin typeface="Inter"/>
              </a:rPr>
              <a:t>Grupo de Mayor Aumento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892950" y="2925960"/>
            <a:ext cx="3660874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7F1D1D"/>
                </a:solidFill>
                <a:latin typeface="Inter"/>
              </a:rPr>
              <a:t>Los jóvenes de </a:t>
            </a:r>
            <a:r>
              <a:rPr sz="1050" b="1" i="0" u="none">
                <a:solidFill>
                  <a:srgbClr val="7F1D1D"/>
                </a:solidFill>
                <a:latin typeface="Inter"/>
              </a:rPr>
              <a:t>25 a 29 años</a:t>
            </a:r>
            <a:r>
              <a:rPr sz="1050" b="0" i="0" u="none">
                <a:solidFill>
                  <a:srgbClr val="7F1D1D"/>
                </a:solidFill>
                <a:latin typeface="Inter"/>
              </a:rPr>
              <a:t> registraron el incremento absoluto más elevado, pasando de </a:t>
            </a:r>
            <a:r>
              <a:rPr sz="1050" b="1" i="0" u="none">
                <a:solidFill>
                  <a:srgbClr val="7F1D1D"/>
                </a:solidFill>
                <a:latin typeface="Inter"/>
              </a:rPr>
              <a:t>113 a 146 casos</a:t>
            </a:r>
            <a:r>
              <a:rPr sz="1050" b="0" i="0" u="none">
                <a:solidFill>
                  <a:srgbClr val="7F1D1D"/>
                </a:solidFill>
                <a:latin typeface="Inter"/>
              </a:rPr>
              <a:t> (+33 casos nuevos).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892950" y="4038302"/>
            <a:ext cx="4299049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369A1"/>
                </a:solidFill>
                <a:latin typeface="Inter"/>
              </a:rPr>
              <a:t>Adultos Mayores (≥60)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892950" y="4295477"/>
            <a:ext cx="3660874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0C4A6E"/>
                </a:solidFill>
                <a:latin typeface="Inter"/>
              </a:rPr>
              <a:t>Aumento porcentual relevante en mayores de 60 años, subiendo de </a:t>
            </a:r>
            <a:r>
              <a:rPr sz="1050" b="1" i="0" u="none">
                <a:solidFill>
                  <a:srgbClr val="0C4A6E"/>
                </a:solidFill>
                <a:latin typeface="Inter"/>
              </a:rPr>
              <a:t>33 a 45 casos (+36.4%)</a:t>
            </a:r>
            <a:r>
              <a:rPr sz="1050" b="0" i="0" u="none">
                <a:solidFill>
                  <a:srgbClr val="0C4A6E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382125" y="704850"/>
            <a:ext cx="2200275" cy="285750"/>
          </a:xfrm>
          <a:prstGeom prst="roundRect">
            <a:avLst>
              <a:gd name="adj" fmla="val 26666"/>
            </a:avLst>
          </a:prstGeom>
          <a:noFill/>
          <a:ln w="9525">
            <a:solidFill>
              <a:srgbClr val="333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2159496"/>
            <a:ext cx="5391150" cy="1283791"/>
          </a:xfrm>
          <a:prstGeom prst="roundRect">
            <a:avLst>
              <a:gd name="adj" fmla="val 8903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2159496"/>
            <a:ext cx="5391150" cy="1283791"/>
          </a:xfrm>
          <a:prstGeom prst="roundRect">
            <a:avLst>
              <a:gd name="adj" fmla="val 8903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633787"/>
            <a:ext cx="5391150" cy="1283791"/>
          </a:xfrm>
          <a:prstGeom prst="roundRect">
            <a:avLst>
              <a:gd name="adj" fmla="val 8903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91250" y="3633787"/>
            <a:ext cx="5391150" cy="1283791"/>
          </a:xfrm>
          <a:prstGeom prst="roundRect">
            <a:avLst>
              <a:gd name="adj" fmla="val 8903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397621"/>
            <a:ext cx="419100" cy="4191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2397621"/>
            <a:ext cx="419100" cy="4191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3871912"/>
            <a:ext cx="419100" cy="4191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75" y="3871912"/>
            <a:ext cx="419100" cy="4191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6267450"/>
            <a:ext cx="123825" cy="1238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550" y="2511921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200" y="2511921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212" y="3986212"/>
            <a:ext cx="238125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3986212"/>
            <a:ext cx="17145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15475" y="762000"/>
            <a:ext cx="2028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Inter"/>
              </a:rPr>
              <a:t>Ministerio de Salud - El Salvador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248400"/>
            <a:ext cx="5083968" cy="152400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Inter"/>
              </a:rPr>
              <a:t>Dirección de Vigilancia de la Salud — Sistema de Información VIH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86900" y="6248400"/>
            <a:ext cx="26193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Inter"/>
              </a:rPr>
              <a:t>Datos al 24 de Septiembre de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457200"/>
            <a:ext cx="64889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F4444"/>
                </a:solidFill>
                <a:latin typeface="Inter"/>
              </a:rPr>
              <a:t>CONCLUSIONES VIGILANCIA EPIDEMIOLÓGICA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09600"/>
            <a:ext cx="6813351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FFFFFF"/>
                </a:solidFill>
                <a:latin typeface="Plus Jakarta Sans"/>
              </a:rPr>
              <a:t>Hallazgos Clave y Prioridades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9225" y="2397621"/>
            <a:ext cx="57007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FFFFFF"/>
                </a:solidFill>
                <a:latin typeface="Inter"/>
              </a:rPr>
              <a:t>Enfoque en Hombres de Alta Prevalencia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9225" y="2645271"/>
            <a:ext cx="4438650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Con 315 casos en 2026 (45.2% del total), este grupo requiere fortalecer tamizajes focalizados y estrategias comunitarias de prevención.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0875" y="2397621"/>
            <a:ext cx="5191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FFFFFF"/>
                </a:solidFill>
                <a:latin typeface="Inter"/>
              </a:rPr>
              <a:t>Intervención en Jóvenes (20-29 Años)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00875" y="2645271"/>
            <a:ext cx="4438650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Representan el mayor pico epidémico (228 casos combinados). Es urgente intensificar la educación en salud sexual y acceso a PrEP/PEP.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9225" y="3871912"/>
            <a:ext cx="57007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FFFFFF"/>
                </a:solidFill>
                <a:latin typeface="Inter"/>
              </a:rPr>
              <a:t>Predominancia Urbana (70.3%)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9225" y="4119562"/>
            <a:ext cx="4438650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Siete de cada diez diagnósticos ocurren en zonas urbanas. Se debe priorizar la capacidad de diagnóstico oportuno en clínicas metropolitanas.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00875" y="3871912"/>
            <a:ext cx="51911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FFFFFF"/>
                </a:solidFill>
                <a:latin typeface="Inter"/>
              </a:rPr>
              <a:t>Sostenibilidad en Control Materno-Infantil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0875" y="4119562"/>
            <a:ext cx="4438650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Reducción en embarazadas y 0 casos pediátricos &lt;1 año en 2026. Refleja un impacto positivo en las vías de prevención de transmisión vertical.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929</Words>
  <Application>Microsoft Office PowerPoint</Application>
  <PresentationFormat>Panorámica</PresentationFormat>
  <Paragraphs>236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Inter</vt:lpstr>
      <vt:lpstr>Arial</vt:lpstr>
      <vt:lpstr>Calibri Light</vt:lpstr>
      <vt:lpstr>Plus Jakarta Sans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Dra. Milisbeth Gonzalez</dc:creator>
  <cp:keywords/>
  <dc:description>generated using python-pptx</dc:description>
  <cp:lastModifiedBy>MILISBETH ITCHELL GONZALEZ MARTINEZ</cp:lastModifiedBy>
  <cp:revision>2</cp:revision>
  <dcterms:created xsi:type="dcterms:W3CDTF">2013-01-27T09:14:16Z</dcterms:created>
  <dcterms:modified xsi:type="dcterms:W3CDTF">2026-09-24T17:02:04Z</dcterms:modified>
  <cp:category/>
</cp:coreProperties>
</file>